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330" r:id="rId3"/>
    <p:sldId id="349" r:id="rId4"/>
    <p:sldId id="388" r:id="rId5"/>
    <p:sldId id="331" r:id="rId6"/>
    <p:sldId id="257" r:id="rId7"/>
    <p:sldId id="332" r:id="rId8"/>
    <p:sldId id="258" r:id="rId9"/>
    <p:sldId id="259" r:id="rId10"/>
    <p:sldId id="315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2" r:id="rId20"/>
    <p:sldId id="269" r:id="rId21"/>
    <p:sldId id="283" r:id="rId22"/>
    <p:sldId id="270" r:id="rId23"/>
    <p:sldId id="286" r:id="rId24"/>
    <p:sldId id="297" r:id="rId25"/>
    <p:sldId id="285" r:id="rId26"/>
    <p:sldId id="272" r:id="rId27"/>
    <p:sldId id="288" r:id="rId28"/>
    <p:sldId id="289" r:id="rId29"/>
    <p:sldId id="375" r:id="rId30"/>
    <p:sldId id="355" r:id="rId31"/>
    <p:sldId id="376" r:id="rId32"/>
    <p:sldId id="356" r:id="rId33"/>
    <p:sldId id="357" r:id="rId34"/>
    <p:sldId id="358" r:id="rId35"/>
    <p:sldId id="372" r:id="rId36"/>
    <p:sldId id="373" r:id="rId37"/>
    <p:sldId id="359" r:id="rId38"/>
    <p:sldId id="360" r:id="rId39"/>
    <p:sldId id="368" r:id="rId40"/>
    <p:sldId id="361" r:id="rId41"/>
    <p:sldId id="290" r:id="rId42"/>
    <p:sldId id="295" r:id="rId43"/>
    <p:sldId id="362" r:id="rId44"/>
    <p:sldId id="363" r:id="rId45"/>
    <p:sldId id="364" r:id="rId46"/>
    <p:sldId id="365" r:id="rId47"/>
    <p:sldId id="374" r:id="rId48"/>
    <p:sldId id="296" r:id="rId49"/>
    <p:sldId id="292" r:id="rId50"/>
    <p:sldId id="294" r:id="rId51"/>
    <p:sldId id="299" r:id="rId52"/>
    <p:sldId id="300" r:id="rId53"/>
    <p:sldId id="301" r:id="rId54"/>
    <p:sldId id="311" r:id="rId55"/>
    <p:sldId id="312" r:id="rId56"/>
    <p:sldId id="377" r:id="rId57"/>
    <p:sldId id="305" r:id="rId58"/>
    <p:sldId id="304" r:id="rId59"/>
    <p:sldId id="309" r:id="rId60"/>
    <p:sldId id="306" r:id="rId61"/>
    <p:sldId id="308" r:id="rId62"/>
    <p:sldId id="313" r:id="rId63"/>
    <p:sldId id="314" r:id="rId64"/>
    <p:sldId id="317" r:id="rId65"/>
    <p:sldId id="318" r:id="rId66"/>
    <p:sldId id="319" r:id="rId67"/>
    <p:sldId id="320" r:id="rId68"/>
    <p:sldId id="353" r:id="rId69"/>
    <p:sldId id="351" r:id="rId70"/>
    <p:sldId id="321" r:id="rId71"/>
    <p:sldId id="322" r:id="rId72"/>
    <p:sldId id="323" r:id="rId73"/>
    <p:sldId id="324" r:id="rId74"/>
    <p:sldId id="326" r:id="rId75"/>
    <p:sldId id="327" r:id="rId76"/>
    <p:sldId id="328" r:id="rId77"/>
    <p:sldId id="329" r:id="rId78"/>
    <p:sldId id="333" r:id="rId79"/>
    <p:sldId id="334" r:id="rId80"/>
    <p:sldId id="335" r:id="rId81"/>
    <p:sldId id="354" r:id="rId82"/>
    <p:sldId id="380" r:id="rId83"/>
    <p:sldId id="381" r:id="rId84"/>
    <p:sldId id="339" r:id="rId85"/>
    <p:sldId id="340" r:id="rId86"/>
    <p:sldId id="341" r:id="rId87"/>
    <p:sldId id="384" r:id="rId88"/>
    <p:sldId id="385" r:id="rId89"/>
    <p:sldId id="386" r:id="rId90"/>
    <p:sldId id="387" r:id="rId91"/>
    <p:sldId id="379" r:id="rId92"/>
    <p:sldId id="342" r:id="rId93"/>
    <p:sldId id="383" r:id="rId94"/>
    <p:sldId id="382" r:id="rId95"/>
    <p:sldId id="343" r:id="rId96"/>
    <p:sldId id="390" r:id="rId97"/>
    <p:sldId id="345" r:id="rId98"/>
    <p:sldId id="336" r:id="rId99"/>
    <p:sldId id="337" r:id="rId100"/>
    <p:sldId id="338" r:id="rId101"/>
    <p:sldId id="366" r:id="rId102"/>
    <p:sldId id="347" r:id="rId103"/>
    <p:sldId id="352" r:id="rId104"/>
    <p:sldId id="348" r:id="rId10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/>
    <p:restoredTop sz="94731"/>
  </p:normalViewPr>
  <p:slideViewPr>
    <p:cSldViewPr snapToGrid="0" snapToObjects="1">
      <p:cViewPr varScale="1">
        <p:scale>
          <a:sx n="146" d="100"/>
          <a:sy n="146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BDEE196-869B-494C-A170-98FAE651C5D0}">
      <dgm:prSet/>
      <dgm:spPr/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/>
            <a:t>Configure the model</a:t>
          </a:r>
          <a:endParaRPr lang="en-DE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/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0CDD9D-3B1F-E147-B528-601399748742}">
      <dgm:prSet/>
      <dgm:spPr/>
      <dgm:t>
        <a:bodyPr/>
        <a:lstStyle/>
        <a:p>
          <a:r>
            <a:rPr lang="en-GB" dirty="0"/>
            <a:t>Train model</a:t>
          </a:r>
          <a:endParaRPr lang="en-DE" dirty="0"/>
        </a:p>
      </dgm:t>
    </dgm:pt>
    <dgm:pt modelId="{A9132C75-0406-F24A-AE1A-86133F8DA032}" type="parTrans" cxnId="{EA1F9662-4890-9447-B7D3-64EDD7D03907}">
      <dgm:prSet/>
      <dgm:spPr/>
      <dgm:t>
        <a:bodyPr/>
        <a:lstStyle/>
        <a:p>
          <a:endParaRPr lang="en-GB"/>
        </a:p>
      </dgm:t>
    </dgm:pt>
    <dgm:pt modelId="{55C2B3BA-378D-2E4C-95F1-AC2A5EDE935C}" type="sibTrans" cxnId="{EA1F9662-4890-9447-B7D3-64EDD7D03907}">
      <dgm:prSet/>
      <dgm:spPr/>
      <dgm:t>
        <a:bodyPr/>
        <a:lstStyle/>
        <a:p>
          <a:endParaRPr lang="en-GB"/>
        </a:p>
      </dgm:t>
    </dgm:pt>
    <dgm:pt modelId="{CF9C2859-61DE-BD45-9262-B730590BC08A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13A6EF96-B052-0648-B6FA-C1606AEDA465}" type="parTrans" cxnId="{C9E03928-8440-8C47-A0A4-B5FC3AFCDA79}">
      <dgm:prSet/>
      <dgm:spPr/>
      <dgm:t>
        <a:bodyPr/>
        <a:lstStyle/>
        <a:p>
          <a:endParaRPr lang="en-GB"/>
        </a:p>
      </dgm:t>
    </dgm:pt>
    <dgm:pt modelId="{FEAE9C0C-C225-244F-A496-AE2B7F5CE3E6}" type="sibTrans" cxnId="{C9E03928-8440-8C47-A0A4-B5FC3AFCDA79}">
      <dgm:prSet/>
      <dgm:spPr/>
      <dgm:t>
        <a:bodyPr/>
        <a:lstStyle/>
        <a:p>
          <a:endParaRPr lang="en-GB"/>
        </a:p>
      </dgm:t>
    </dgm:pt>
    <dgm:pt modelId="{243F0344-0806-C64A-A3EC-C911618AD9BF}">
      <dgm:prSet/>
      <dgm:spPr/>
      <dgm:t>
        <a:bodyPr/>
        <a:lstStyle/>
        <a:p>
          <a:r>
            <a:rPr lang="en-GB"/>
            <a:t>Export the model</a:t>
          </a:r>
          <a:endParaRPr lang="en-DE"/>
        </a:p>
      </dgm:t>
    </dgm:pt>
    <dgm:pt modelId="{0928B75F-6C2B-C348-9C27-5C6BAA157772}" type="parTrans" cxnId="{D8164D6D-D1C2-2741-A951-A34CFB1FB58E}">
      <dgm:prSet/>
      <dgm:spPr/>
      <dgm:t>
        <a:bodyPr/>
        <a:lstStyle/>
        <a:p>
          <a:endParaRPr lang="en-GB"/>
        </a:p>
      </dgm:t>
    </dgm:pt>
    <dgm:pt modelId="{42E7178C-90A1-1B44-9790-335B61FF848C}" type="sibTrans" cxnId="{D8164D6D-D1C2-2741-A951-A34CFB1FB58E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2E8D7629-CEFC-8549-8133-5A0D3B5AFDED}" type="pres">
      <dgm:prSet presAssocID="{270CDD9D-3B1F-E147-B528-6013997487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C53B1C-5E03-BF43-B219-6993A17B575F}" type="pres">
      <dgm:prSet presAssocID="{55C2B3BA-378D-2E4C-95F1-AC2A5EDE935C}" presName="parTxOnlySpace" presStyleCnt="0"/>
      <dgm:spPr/>
    </dgm:pt>
    <dgm:pt modelId="{4E6B4E18-9EE3-C048-B3E9-F44CCE93DF6F}" type="pres">
      <dgm:prSet presAssocID="{CF9C2859-61DE-BD45-9262-B730590BC0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EA8875-C23F-524D-BCA5-1291D413E34A}" type="pres">
      <dgm:prSet presAssocID="{FEAE9C0C-C225-244F-A496-AE2B7F5CE3E6}" presName="parTxOnlySpace" presStyleCnt="0"/>
      <dgm:spPr/>
    </dgm:pt>
    <dgm:pt modelId="{79222498-0D0B-8E40-8C03-B1DDD7CDE97C}" type="pres">
      <dgm:prSet presAssocID="{243F0344-0806-C64A-A3EC-C911618AD9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C9E03928-8440-8C47-A0A4-B5FC3AFCDA79}" srcId="{2A540DFA-ED6D-204E-B5AF-42FDAA768626}" destId="{CF9C2859-61DE-BD45-9262-B730590BC08A}" srcOrd="1" destOrd="0" parTransId="{13A6EF96-B052-0648-B6FA-C1606AEDA465}" sibTransId="{FEAE9C0C-C225-244F-A496-AE2B7F5CE3E6}"/>
    <dgm:cxn modelId="{0A837B3D-1C72-9648-9C9E-EC29085D94C0}" type="presOf" srcId="{CF9C2859-61DE-BD45-9262-B730590BC08A}" destId="{4E6B4E18-9EE3-C048-B3E9-F44CCE93DF6F}" srcOrd="0" destOrd="0" presId="urn:microsoft.com/office/officeart/2005/8/layout/chevron1"/>
    <dgm:cxn modelId="{EA1F9662-4890-9447-B7D3-64EDD7D03907}" srcId="{2A540DFA-ED6D-204E-B5AF-42FDAA768626}" destId="{270CDD9D-3B1F-E147-B528-601399748742}" srcOrd="0" destOrd="0" parTransId="{A9132C75-0406-F24A-AE1A-86133F8DA032}" sibTransId="{55C2B3BA-378D-2E4C-95F1-AC2A5EDE935C}"/>
    <dgm:cxn modelId="{D8164D6D-D1C2-2741-A951-A34CFB1FB58E}" srcId="{2A540DFA-ED6D-204E-B5AF-42FDAA768626}" destId="{243F0344-0806-C64A-A3EC-C911618AD9BF}" srcOrd="2" destOrd="0" parTransId="{0928B75F-6C2B-C348-9C27-5C6BAA157772}" sibTransId="{42E7178C-90A1-1B44-9790-335B61FF848C}"/>
    <dgm:cxn modelId="{764BF9B9-E483-6C49-8C24-774A30CBD33B}" type="presOf" srcId="{243F0344-0806-C64A-A3EC-C911618AD9BF}" destId="{79222498-0D0B-8E40-8C03-B1DDD7CDE97C}" srcOrd="0" destOrd="0" presId="urn:microsoft.com/office/officeart/2005/8/layout/chevron1"/>
    <dgm:cxn modelId="{9F7F97D0-1291-5E46-84B4-68B299F312CB}" type="presOf" srcId="{270CDD9D-3B1F-E147-B528-601399748742}" destId="{2E8D7629-CEFC-8549-8133-5A0D3B5AFDED}" srcOrd="0" destOrd="0" presId="urn:microsoft.com/office/officeart/2005/8/layout/chevron1"/>
    <dgm:cxn modelId="{FBB7D21A-A3D4-F740-9115-9DFB48952778}" type="presParOf" srcId="{48040577-484C-8F46-A122-89E3900F07B1}" destId="{2E8D7629-CEFC-8549-8133-5A0D3B5AFDED}" srcOrd="0" destOrd="0" presId="urn:microsoft.com/office/officeart/2005/8/layout/chevron1"/>
    <dgm:cxn modelId="{C96D3A31-6E8D-7E46-AD09-AF322FD9E42E}" type="presParOf" srcId="{48040577-484C-8F46-A122-89E3900F07B1}" destId="{79C53B1C-5E03-BF43-B219-6993A17B575F}" srcOrd="1" destOrd="0" presId="urn:microsoft.com/office/officeart/2005/8/layout/chevron1"/>
    <dgm:cxn modelId="{500B7444-EC54-5847-B3DC-0CEA9EDCD24C}" type="presParOf" srcId="{48040577-484C-8F46-A122-89E3900F07B1}" destId="{4E6B4E18-9EE3-C048-B3E9-F44CCE93DF6F}" srcOrd="2" destOrd="0" presId="urn:microsoft.com/office/officeart/2005/8/layout/chevron1"/>
    <dgm:cxn modelId="{8FD70A6F-68E1-224F-981D-D469851F316B}" type="presParOf" srcId="{48040577-484C-8F46-A122-89E3900F07B1}" destId="{40EA8875-C23F-524D-BCA5-1291D413E34A}" srcOrd="3" destOrd="0" presId="urn:microsoft.com/office/officeart/2005/8/layout/chevron1"/>
    <dgm:cxn modelId="{AFCD0D90-2367-5F44-AAD1-7E881103ACEA}" type="presParOf" srcId="{48040577-484C-8F46-A122-89E3900F07B1}" destId="{79222498-0D0B-8E40-8C03-B1DDD7CDE97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26541B-CB4E-714E-B141-133C740DED6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B876B8-F1E0-6D46-B47A-2DBCEFE205B9}">
      <dgm:prSet/>
      <dgm:spPr/>
      <dgm:t>
        <a:bodyPr/>
        <a:lstStyle/>
        <a:p>
          <a:r>
            <a:rPr lang="en-US" dirty="0"/>
            <a:t>Load model from Zoo</a:t>
          </a:r>
          <a:endParaRPr lang="en-DE" dirty="0"/>
        </a:p>
      </dgm:t>
    </dgm:pt>
    <dgm:pt modelId="{65FCCB8A-E890-5642-937F-8DBC820289CE}" type="parTrans" cxnId="{386FCAF9-D421-664F-9AE6-8F0E73B47313}">
      <dgm:prSet/>
      <dgm:spPr/>
      <dgm:t>
        <a:bodyPr/>
        <a:lstStyle/>
        <a:p>
          <a:endParaRPr lang="en-GB"/>
        </a:p>
      </dgm:t>
    </dgm:pt>
    <dgm:pt modelId="{4B53F069-0414-914E-98FB-4248EAE5CB9A}" type="sibTrans" cxnId="{386FCAF9-D421-664F-9AE6-8F0E73B47313}">
      <dgm:prSet/>
      <dgm:spPr/>
      <dgm:t>
        <a:bodyPr/>
        <a:lstStyle/>
        <a:p>
          <a:endParaRPr lang="en-GB"/>
        </a:p>
      </dgm:t>
    </dgm:pt>
    <dgm:pt modelId="{B51FDF10-60BA-5549-8536-EC60BC667408}">
      <dgm:prSet/>
      <dgm:spPr/>
      <dgm:t>
        <a:bodyPr/>
        <a:lstStyle/>
        <a:p>
          <a:r>
            <a:rPr lang="en-US" dirty="0"/>
            <a:t>Load image</a:t>
          </a:r>
          <a:endParaRPr lang="en-DE" dirty="0"/>
        </a:p>
      </dgm:t>
    </dgm:pt>
    <dgm:pt modelId="{FEDE1B10-2C38-314A-8A4A-E5AE13AA99F2}" type="parTrans" cxnId="{98C29503-0D2F-6E4D-A31B-52EA73005979}">
      <dgm:prSet/>
      <dgm:spPr/>
      <dgm:t>
        <a:bodyPr/>
        <a:lstStyle/>
        <a:p>
          <a:endParaRPr lang="en-GB"/>
        </a:p>
      </dgm:t>
    </dgm:pt>
    <dgm:pt modelId="{8DFF94E4-F453-8D43-90E2-230A728106CA}" type="sibTrans" cxnId="{98C29503-0D2F-6E4D-A31B-52EA73005979}">
      <dgm:prSet/>
      <dgm:spPr/>
      <dgm:t>
        <a:bodyPr/>
        <a:lstStyle/>
        <a:p>
          <a:endParaRPr lang="en-GB"/>
        </a:p>
      </dgm:t>
    </dgm:pt>
    <dgm:pt modelId="{CE8B7F25-0135-CD4B-A00D-61C516C67B20}">
      <dgm:prSet/>
      <dgm:spPr/>
      <dgm:t>
        <a:bodyPr/>
        <a:lstStyle/>
        <a:p>
          <a:r>
            <a:rPr lang="en-US"/>
            <a:t>Preprocess image</a:t>
          </a:r>
          <a:endParaRPr lang="en-DE"/>
        </a:p>
      </dgm:t>
    </dgm:pt>
    <dgm:pt modelId="{BB990D89-2D04-1248-A760-2E70D63AD441}" type="parTrans" cxnId="{6B7D84FB-2482-7848-8DC3-5352D31BE26F}">
      <dgm:prSet/>
      <dgm:spPr/>
      <dgm:t>
        <a:bodyPr/>
        <a:lstStyle/>
        <a:p>
          <a:endParaRPr lang="en-GB"/>
        </a:p>
      </dgm:t>
    </dgm:pt>
    <dgm:pt modelId="{2283BA1C-B979-F64A-8154-6FD94124CA12}" type="sibTrans" cxnId="{6B7D84FB-2482-7848-8DC3-5352D31BE26F}">
      <dgm:prSet/>
      <dgm:spPr/>
      <dgm:t>
        <a:bodyPr/>
        <a:lstStyle/>
        <a:p>
          <a:endParaRPr lang="en-GB"/>
        </a:p>
      </dgm:t>
    </dgm:pt>
    <dgm:pt modelId="{388780F8-44F2-614D-8F1F-7B9EC29743CA}">
      <dgm:prSet/>
      <dgm:spPr/>
      <dgm:t>
        <a:bodyPr/>
        <a:lstStyle/>
        <a:p>
          <a:r>
            <a:rPr lang="en-US" dirty="0"/>
            <a:t>Feed the model</a:t>
          </a:r>
          <a:endParaRPr lang="en-DE" dirty="0"/>
        </a:p>
      </dgm:t>
    </dgm:pt>
    <dgm:pt modelId="{5F32CA8B-F4F5-9040-AA53-A8B1DA7EF5AD}" type="parTrans" cxnId="{57E51A77-BE51-A54E-AA6F-6DF834839AE8}">
      <dgm:prSet/>
      <dgm:spPr/>
      <dgm:t>
        <a:bodyPr/>
        <a:lstStyle/>
        <a:p>
          <a:endParaRPr lang="en-GB"/>
        </a:p>
      </dgm:t>
    </dgm:pt>
    <dgm:pt modelId="{1CE87C67-5FBE-8644-B280-7361C40153DA}" type="sibTrans" cxnId="{57E51A77-BE51-A54E-AA6F-6DF834839AE8}">
      <dgm:prSet/>
      <dgm:spPr/>
      <dgm:t>
        <a:bodyPr/>
        <a:lstStyle/>
        <a:p>
          <a:endParaRPr lang="en-GB"/>
        </a:p>
      </dgm:t>
    </dgm:pt>
    <dgm:pt modelId="{E16E5B7D-7F03-3C46-85FF-03D3987E8044}">
      <dgm:prSet/>
      <dgm:spPr/>
      <dgm:t>
        <a:bodyPr/>
        <a:lstStyle/>
        <a:p>
          <a:r>
            <a:rPr lang="en-US"/>
            <a:t>Get detected objects</a:t>
          </a:r>
          <a:endParaRPr lang="en-DE"/>
        </a:p>
      </dgm:t>
    </dgm:pt>
    <dgm:pt modelId="{356CF98E-7F40-D74C-A1D5-C885CD2E24A4}" type="parTrans" cxnId="{FCF9DAEC-65DC-7A4D-87CC-2E19A48C7714}">
      <dgm:prSet/>
      <dgm:spPr/>
      <dgm:t>
        <a:bodyPr/>
        <a:lstStyle/>
        <a:p>
          <a:endParaRPr lang="en-GB"/>
        </a:p>
      </dgm:t>
    </dgm:pt>
    <dgm:pt modelId="{A26CC558-2CB3-2348-B680-12A92DE544CB}" type="sibTrans" cxnId="{FCF9DAEC-65DC-7A4D-87CC-2E19A48C7714}">
      <dgm:prSet/>
      <dgm:spPr/>
      <dgm:t>
        <a:bodyPr/>
        <a:lstStyle/>
        <a:p>
          <a:endParaRPr lang="en-GB"/>
        </a:p>
      </dgm:t>
    </dgm:pt>
    <dgm:pt modelId="{8D3AE157-C13A-A340-AF3A-CCE20CCA82A6}">
      <dgm:prSet/>
      <dgm:spPr/>
      <dgm:t>
        <a:bodyPr/>
        <a:lstStyle/>
        <a:p>
          <a:r>
            <a:rPr lang="en-US"/>
            <a:t>Annotate original image</a:t>
          </a:r>
          <a:endParaRPr lang="en-DE"/>
        </a:p>
      </dgm:t>
    </dgm:pt>
    <dgm:pt modelId="{E9082159-879E-AA4B-A15B-25F774527655}" type="parTrans" cxnId="{98FF136F-6384-6C42-99A8-155397384C67}">
      <dgm:prSet/>
      <dgm:spPr/>
      <dgm:t>
        <a:bodyPr/>
        <a:lstStyle/>
        <a:p>
          <a:endParaRPr lang="en-GB"/>
        </a:p>
      </dgm:t>
    </dgm:pt>
    <dgm:pt modelId="{2F8810CC-315A-794D-B5CB-D50685145255}" type="sibTrans" cxnId="{98FF136F-6384-6C42-99A8-155397384C67}">
      <dgm:prSet/>
      <dgm:spPr/>
      <dgm:t>
        <a:bodyPr/>
        <a:lstStyle/>
        <a:p>
          <a:endParaRPr lang="en-GB"/>
        </a:p>
      </dgm:t>
    </dgm:pt>
    <dgm:pt modelId="{5E78F943-4601-AA47-97E8-03BAC90C0118}">
      <dgm:prSet/>
      <dgm:spPr>
        <a:noFill/>
      </dgm:spPr>
      <dgm:t>
        <a:bodyPr/>
        <a:lstStyle/>
        <a:p>
          <a:endParaRPr lang="en-GB"/>
        </a:p>
      </dgm:t>
    </dgm:pt>
    <dgm:pt modelId="{60E826D3-2FB4-4245-992B-F2388DED0040}" type="parTrans" cxnId="{6AAB5B4E-9F75-6C4D-ADE5-5E9AA553AC54}">
      <dgm:prSet/>
      <dgm:spPr/>
      <dgm:t>
        <a:bodyPr/>
        <a:lstStyle/>
        <a:p>
          <a:endParaRPr lang="en-GB"/>
        </a:p>
      </dgm:t>
    </dgm:pt>
    <dgm:pt modelId="{56BDAD55-C9C5-D744-89BB-87DF41B59309}" type="sibTrans" cxnId="{6AAB5B4E-9F75-6C4D-ADE5-5E9AA553AC54}">
      <dgm:prSet/>
      <dgm:spPr/>
      <dgm:t>
        <a:bodyPr/>
        <a:lstStyle/>
        <a:p>
          <a:endParaRPr lang="en-GB"/>
        </a:p>
      </dgm:t>
    </dgm:pt>
    <dgm:pt modelId="{E22FA5CF-3269-6340-BE5E-C469C935BB0E}" type="pres">
      <dgm:prSet presAssocID="{6026541B-CB4E-714E-B141-133C740DED6B}" presName="Name0" presStyleCnt="0">
        <dgm:presLayoutVars>
          <dgm:dir/>
          <dgm:animLvl val="lvl"/>
          <dgm:resizeHandles val="exact"/>
        </dgm:presLayoutVars>
      </dgm:prSet>
      <dgm:spPr/>
    </dgm:pt>
    <dgm:pt modelId="{DD5B2939-8496-FF40-8C3A-218ED7E51824}" type="pres">
      <dgm:prSet presAssocID="{F2B876B8-F1E0-6D46-B47A-2DBCEFE205B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9375FA0-9120-724D-9B3B-340400F52CAE}" type="pres">
      <dgm:prSet presAssocID="{4B53F069-0414-914E-98FB-4248EAE5CB9A}" presName="parTxOnlySpace" presStyleCnt="0"/>
      <dgm:spPr/>
    </dgm:pt>
    <dgm:pt modelId="{ADFBF365-9BAC-414C-936D-2FF418D95104}" type="pres">
      <dgm:prSet presAssocID="{B51FDF10-60BA-5549-8536-EC60BC6674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032FFC3-EA95-B747-B040-3C77021ED36C}" type="pres">
      <dgm:prSet presAssocID="{8DFF94E4-F453-8D43-90E2-230A728106CA}" presName="parTxOnlySpace" presStyleCnt="0"/>
      <dgm:spPr/>
    </dgm:pt>
    <dgm:pt modelId="{59EBACBF-4156-C845-BE68-A7233E91524A}" type="pres">
      <dgm:prSet presAssocID="{CE8B7F25-0135-CD4B-A00D-61C516C67B2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13E4A15-936F-6A41-BFCF-9ABF5DB7D2BE}" type="pres">
      <dgm:prSet presAssocID="{2283BA1C-B979-F64A-8154-6FD94124CA12}" presName="parTxOnlySpace" presStyleCnt="0"/>
      <dgm:spPr/>
    </dgm:pt>
    <dgm:pt modelId="{24D4DC63-0416-A544-9BA5-02FA65B216F7}" type="pres">
      <dgm:prSet presAssocID="{388780F8-44F2-614D-8F1F-7B9EC29743C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FCC2A0-55AE-E449-808B-6A044F256B3D}" type="pres">
      <dgm:prSet presAssocID="{1CE87C67-5FBE-8644-B280-7361C40153DA}" presName="parTxOnlySpace" presStyleCnt="0"/>
      <dgm:spPr/>
    </dgm:pt>
    <dgm:pt modelId="{5C97614C-6C46-6248-9BA2-E373F46534AA}" type="pres">
      <dgm:prSet presAssocID="{5E78F943-4601-AA47-97E8-03BAC90C011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B9D8B26-F4E3-1B4C-BDD1-2F1763947366}" type="pres">
      <dgm:prSet presAssocID="{56BDAD55-C9C5-D744-89BB-87DF41B59309}" presName="parTxOnlySpace" presStyleCnt="0"/>
      <dgm:spPr/>
    </dgm:pt>
    <dgm:pt modelId="{A849D1D1-04F9-464B-9B88-D760A0D7E0A9}" type="pres">
      <dgm:prSet presAssocID="{E16E5B7D-7F03-3C46-85FF-03D3987E804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2338A82-10D0-804A-82B9-63B86031641E}" type="pres">
      <dgm:prSet presAssocID="{A26CC558-2CB3-2348-B680-12A92DE544CB}" presName="parTxOnlySpace" presStyleCnt="0"/>
      <dgm:spPr/>
    </dgm:pt>
    <dgm:pt modelId="{DFAF2391-F03A-6D49-945B-039FC9376A79}" type="pres">
      <dgm:prSet presAssocID="{8D3AE157-C13A-A340-AF3A-CCE20CCA82A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8C29503-0D2F-6E4D-A31B-52EA73005979}" srcId="{6026541B-CB4E-714E-B141-133C740DED6B}" destId="{B51FDF10-60BA-5549-8536-EC60BC667408}" srcOrd="1" destOrd="0" parTransId="{FEDE1B10-2C38-314A-8A4A-E5AE13AA99F2}" sibTransId="{8DFF94E4-F453-8D43-90E2-230A728106CA}"/>
    <dgm:cxn modelId="{F0BDD31C-A4B1-D24D-ADE3-1A615C9BE916}" type="presOf" srcId="{B51FDF10-60BA-5549-8536-EC60BC667408}" destId="{ADFBF365-9BAC-414C-936D-2FF418D95104}" srcOrd="0" destOrd="0" presId="urn:microsoft.com/office/officeart/2005/8/layout/chevron1"/>
    <dgm:cxn modelId="{6AAB5B4E-9F75-6C4D-ADE5-5E9AA553AC54}" srcId="{6026541B-CB4E-714E-B141-133C740DED6B}" destId="{5E78F943-4601-AA47-97E8-03BAC90C0118}" srcOrd="4" destOrd="0" parTransId="{60E826D3-2FB4-4245-992B-F2388DED0040}" sibTransId="{56BDAD55-C9C5-D744-89BB-87DF41B59309}"/>
    <dgm:cxn modelId="{288EC358-4475-4441-A512-D5E8E2C5A4F0}" type="presOf" srcId="{E16E5B7D-7F03-3C46-85FF-03D3987E8044}" destId="{A849D1D1-04F9-464B-9B88-D760A0D7E0A9}" srcOrd="0" destOrd="0" presId="urn:microsoft.com/office/officeart/2005/8/layout/chevron1"/>
    <dgm:cxn modelId="{24D3FC6C-E988-5B44-9FDC-AEF38BF895F1}" type="presOf" srcId="{6026541B-CB4E-714E-B141-133C740DED6B}" destId="{E22FA5CF-3269-6340-BE5E-C469C935BB0E}" srcOrd="0" destOrd="0" presId="urn:microsoft.com/office/officeart/2005/8/layout/chevron1"/>
    <dgm:cxn modelId="{98FF136F-6384-6C42-99A8-155397384C67}" srcId="{6026541B-CB4E-714E-B141-133C740DED6B}" destId="{8D3AE157-C13A-A340-AF3A-CCE20CCA82A6}" srcOrd="6" destOrd="0" parTransId="{E9082159-879E-AA4B-A15B-25F774527655}" sibTransId="{2F8810CC-315A-794D-B5CB-D50685145255}"/>
    <dgm:cxn modelId="{57E51A77-BE51-A54E-AA6F-6DF834839AE8}" srcId="{6026541B-CB4E-714E-B141-133C740DED6B}" destId="{388780F8-44F2-614D-8F1F-7B9EC29743CA}" srcOrd="3" destOrd="0" parTransId="{5F32CA8B-F4F5-9040-AA53-A8B1DA7EF5AD}" sibTransId="{1CE87C67-5FBE-8644-B280-7361C40153DA}"/>
    <dgm:cxn modelId="{23F5928A-31CC-3D4F-A446-FC38E57FCEAE}" type="presOf" srcId="{CE8B7F25-0135-CD4B-A00D-61C516C67B20}" destId="{59EBACBF-4156-C845-BE68-A7233E91524A}" srcOrd="0" destOrd="0" presId="urn:microsoft.com/office/officeart/2005/8/layout/chevron1"/>
    <dgm:cxn modelId="{F2DD83AD-7C62-AD45-99DC-CF7814D1C060}" type="presOf" srcId="{5E78F943-4601-AA47-97E8-03BAC90C0118}" destId="{5C97614C-6C46-6248-9BA2-E373F46534AA}" srcOrd="0" destOrd="0" presId="urn:microsoft.com/office/officeart/2005/8/layout/chevron1"/>
    <dgm:cxn modelId="{C3AFB4CB-B99F-BA42-9277-D6F9096B4071}" type="presOf" srcId="{388780F8-44F2-614D-8F1F-7B9EC29743CA}" destId="{24D4DC63-0416-A544-9BA5-02FA65B216F7}" srcOrd="0" destOrd="0" presId="urn:microsoft.com/office/officeart/2005/8/layout/chevron1"/>
    <dgm:cxn modelId="{0FC9A2E5-7FDB-3542-AF7F-D2F0B790EB38}" type="presOf" srcId="{8D3AE157-C13A-A340-AF3A-CCE20CCA82A6}" destId="{DFAF2391-F03A-6D49-945B-039FC9376A79}" srcOrd="0" destOrd="0" presId="urn:microsoft.com/office/officeart/2005/8/layout/chevron1"/>
    <dgm:cxn modelId="{FCF9DAEC-65DC-7A4D-87CC-2E19A48C7714}" srcId="{6026541B-CB4E-714E-B141-133C740DED6B}" destId="{E16E5B7D-7F03-3C46-85FF-03D3987E8044}" srcOrd="5" destOrd="0" parTransId="{356CF98E-7F40-D74C-A1D5-C885CD2E24A4}" sibTransId="{A26CC558-2CB3-2348-B680-12A92DE544CB}"/>
    <dgm:cxn modelId="{4774D0F2-7946-2D4E-AA63-A601D03D7AD4}" type="presOf" srcId="{F2B876B8-F1E0-6D46-B47A-2DBCEFE205B9}" destId="{DD5B2939-8496-FF40-8C3A-218ED7E51824}" srcOrd="0" destOrd="0" presId="urn:microsoft.com/office/officeart/2005/8/layout/chevron1"/>
    <dgm:cxn modelId="{386FCAF9-D421-664F-9AE6-8F0E73B47313}" srcId="{6026541B-CB4E-714E-B141-133C740DED6B}" destId="{F2B876B8-F1E0-6D46-B47A-2DBCEFE205B9}" srcOrd="0" destOrd="0" parTransId="{65FCCB8A-E890-5642-937F-8DBC820289CE}" sibTransId="{4B53F069-0414-914E-98FB-4248EAE5CB9A}"/>
    <dgm:cxn modelId="{6B7D84FB-2482-7848-8DC3-5352D31BE26F}" srcId="{6026541B-CB4E-714E-B141-133C740DED6B}" destId="{CE8B7F25-0135-CD4B-A00D-61C516C67B20}" srcOrd="2" destOrd="0" parTransId="{BB990D89-2D04-1248-A760-2E70D63AD441}" sibTransId="{2283BA1C-B979-F64A-8154-6FD94124CA12}"/>
    <dgm:cxn modelId="{41B66BBB-D600-AA4E-A49E-AFBFC5778B19}" type="presParOf" srcId="{E22FA5CF-3269-6340-BE5E-C469C935BB0E}" destId="{DD5B2939-8496-FF40-8C3A-218ED7E51824}" srcOrd="0" destOrd="0" presId="urn:microsoft.com/office/officeart/2005/8/layout/chevron1"/>
    <dgm:cxn modelId="{5B34DF10-67BE-6549-8267-1B1B7A400A8D}" type="presParOf" srcId="{E22FA5CF-3269-6340-BE5E-C469C935BB0E}" destId="{79375FA0-9120-724D-9B3B-340400F52CAE}" srcOrd="1" destOrd="0" presId="urn:microsoft.com/office/officeart/2005/8/layout/chevron1"/>
    <dgm:cxn modelId="{90BCAE62-25C8-8E4B-B4DE-CA2C9B772A47}" type="presParOf" srcId="{E22FA5CF-3269-6340-BE5E-C469C935BB0E}" destId="{ADFBF365-9BAC-414C-936D-2FF418D95104}" srcOrd="2" destOrd="0" presId="urn:microsoft.com/office/officeart/2005/8/layout/chevron1"/>
    <dgm:cxn modelId="{C97A581C-9323-EF4A-8F9F-2F13D5C0BBD8}" type="presParOf" srcId="{E22FA5CF-3269-6340-BE5E-C469C935BB0E}" destId="{0032FFC3-EA95-B747-B040-3C77021ED36C}" srcOrd="3" destOrd="0" presId="urn:microsoft.com/office/officeart/2005/8/layout/chevron1"/>
    <dgm:cxn modelId="{BE50EC83-CA0D-B342-83E1-F220A9381829}" type="presParOf" srcId="{E22FA5CF-3269-6340-BE5E-C469C935BB0E}" destId="{59EBACBF-4156-C845-BE68-A7233E91524A}" srcOrd="4" destOrd="0" presId="urn:microsoft.com/office/officeart/2005/8/layout/chevron1"/>
    <dgm:cxn modelId="{2DF6C069-4931-B940-95DE-C897E6D535D2}" type="presParOf" srcId="{E22FA5CF-3269-6340-BE5E-C469C935BB0E}" destId="{113E4A15-936F-6A41-BFCF-9ABF5DB7D2BE}" srcOrd="5" destOrd="0" presId="urn:microsoft.com/office/officeart/2005/8/layout/chevron1"/>
    <dgm:cxn modelId="{0E292D50-98CA-5443-BB69-D23F5A7D3667}" type="presParOf" srcId="{E22FA5CF-3269-6340-BE5E-C469C935BB0E}" destId="{24D4DC63-0416-A544-9BA5-02FA65B216F7}" srcOrd="6" destOrd="0" presId="urn:microsoft.com/office/officeart/2005/8/layout/chevron1"/>
    <dgm:cxn modelId="{27DA3510-DE6F-044B-B856-8A55B946A7B9}" type="presParOf" srcId="{E22FA5CF-3269-6340-BE5E-C469C935BB0E}" destId="{08FCC2A0-55AE-E449-808B-6A044F256B3D}" srcOrd="7" destOrd="0" presId="urn:microsoft.com/office/officeart/2005/8/layout/chevron1"/>
    <dgm:cxn modelId="{2399D4D0-1038-464E-981C-B2F3C225263A}" type="presParOf" srcId="{E22FA5CF-3269-6340-BE5E-C469C935BB0E}" destId="{5C97614C-6C46-6248-9BA2-E373F46534AA}" srcOrd="8" destOrd="0" presId="urn:microsoft.com/office/officeart/2005/8/layout/chevron1"/>
    <dgm:cxn modelId="{7467C7D3-C190-6A4A-B532-59BA42AAD6C0}" type="presParOf" srcId="{E22FA5CF-3269-6340-BE5E-C469C935BB0E}" destId="{BB9D8B26-F4E3-1B4C-BDD1-2F1763947366}" srcOrd="9" destOrd="0" presId="urn:microsoft.com/office/officeart/2005/8/layout/chevron1"/>
    <dgm:cxn modelId="{87675F14-DB3C-5343-B717-6F571EE207D2}" type="presParOf" srcId="{E22FA5CF-3269-6340-BE5E-C469C935BB0E}" destId="{A849D1D1-04F9-464B-9B88-D760A0D7E0A9}" srcOrd="10" destOrd="0" presId="urn:microsoft.com/office/officeart/2005/8/layout/chevron1"/>
    <dgm:cxn modelId="{58CC1041-7D91-4A48-AA95-959831708A3E}" type="presParOf" srcId="{E22FA5CF-3269-6340-BE5E-C469C935BB0E}" destId="{A2338A82-10D0-804A-82B9-63B86031641E}" srcOrd="11" destOrd="0" presId="urn:microsoft.com/office/officeart/2005/8/layout/chevron1"/>
    <dgm:cxn modelId="{5A33E1AE-EB15-2D4F-9A0B-81FA19D79436}" type="presParOf" srcId="{E22FA5CF-3269-6340-BE5E-C469C935BB0E}" destId="{DFAF2391-F03A-6D49-945B-039FC9376A7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75A99EB7-889D-CF48-B946-906E19168C28}">
      <dgm:prSet/>
      <dgm:spPr/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/>
            <a:t>Clean the dataset</a:t>
          </a:r>
          <a:endParaRPr lang="en-DE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/>
            <a:t>Vectorize the words</a:t>
          </a:r>
          <a:endParaRPr lang="en-DE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B4B4430-6006-B64B-96C1-F7B3B5A274A2}">
      <dgm:prSet/>
      <dgm:spPr/>
      <dgm:t>
        <a:bodyPr/>
        <a:lstStyle/>
        <a:p>
          <a:r>
            <a:rPr lang="en-US"/>
            <a:t>Configure the model</a:t>
          </a:r>
          <a:endParaRPr lang="en-DE"/>
        </a:p>
      </dgm:t>
    </dgm:pt>
    <dgm:pt modelId="{027A3319-B400-AE44-9300-1A2E2088258F}" type="parTrans" cxnId="{0E250324-DBCD-BA42-A6C3-8DC9316AB21E}">
      <dgm:prSet/>
      <dgm:spPr/>
      <dgm:t>
        <a:bodyPr/>
        <a:lstStyle/>
        <a:p>
          <a:endParaRPr lang="en-GB"/>
        </a:p>
      </dgm:t>
    </dgm:pt>
    <dgm:pt modelId="{2A8BF579-787C-CB44-ACFE-9A0CC7426B64}" type="sibTrans" cxnId="{0E250324-DBCD-BA42-A6C3-8DC9316AB21E}">
      <dgm:prSet/>
      <dgm:spPr/>
      <dgm:t>
        <a:bodyPr/>
        <a:lstStyle/>
        <a:p>
          <a:endParaRPr lang="en-GB"/>
        </a:p>
      </dgm:t>
    </dgm:pt>
    <dgm:pt modelId="{A7E586C6-9115-DB4F-A1F8-F67CC596992B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9FB32C6F-2852-114B-AE15-EA8C0EC6C91B}" type="parTrans" cxnId="{463D5F9C-A87A-3049-B8B1-A192BF9FD849}">
      <dgm:prSet/>
      <dgm:spPr/>
      <dgm:t>
        <a:bodyPr/>
        <a:lstStyle/>
        <a:p>
          <a:endParaRPr lang="en-GB"/>
        </a:p>
      </dgm:t>
    </dgm:pt>
    <dgm:pt modelId="{F0E87A78-41C9-8C4A-AD41-498885D966C5}" type="sibTrans" cxnId="{463D5F9C-A87A-3049-B8B1-A192BF9FD849}">
      <dgm:prSet/>
      <dgm:spPr/>
      <dgm:t>
        <a:bodyPr/>
        <a:lstStyle/>
        <a:p>
          <a:endParaRPr lang="en-GB"/>
        </a:p>
      </dgm:t>
    </dgm:pt>
    <dgm:pt modelId="{F4B41F15-149C-F440-A2E3-D575A4B0F946}">
      <dgm:prSet/>
      <dgm:spPr/>
      <dgm:t>
        <a:bodyPr/>
        <a:lstStyle/>
        <a:p>
          <a:r>
            <a:rPr lang="en-US"/>
            <a:t>Evaluate the model</a:t>
          </a:r>
          <a:endParaRPr lang="en-DE"/>
        </a:p>
      </dgm:t>
    </dgm:pt>
    <dgm:pt modelId="{BA330579-6BA9-2C4C-94AB-71B937C7DAE2}" type="parTrans" cxnId="{27766D85-E648-524A-9CDF-4AA3581024A2}">
      <dgm:prSet/>
      <dgm:spPr/>
      <dgm:t>
        <a:bodyPr/>
        <a:lstStyle/>
        <a:p>
          <a:endParaRPr lang="en-GB"/>
        </a:p>
      </dgm:t>
    </dgm:pt>
    <dgm:pt modelId="{1B7FCE89-3E20-3041-8C7C-73503CFCB6A4}" type="sibTrans" cxnId="{27766D85-E648-524A-9CDF-4AA3581024A2}">
      <dgm:prSet/>
      <dgm:spPr/>
      <dgm:t>
        <a:bodyPr/>
        <a:lstStyle/>
        <a:p>
          <a:endParaRPr lang="en-GB"/>
        </a:p>
      </dgm:t>
    </dgm:pt>
    <dgm:pt modelId="{EA0A7015-E028-AB47-8E02-48A2E04E4D92}">
      <dgm:prSet/>
      <dgm:spPr/>
      <dgm:t>
        <a:bodyPr/>
        <a:lstStyle/>
        <a:p>
          <a:r>
            <a:rPr lang="en-US"/>
            <a:t>Export the model</a:t>
          </a:r>
          <a:endParaRPr lang="en-DE"/>
        </a:p>
      </dgm:t>
    </dgm:pt>
    <dgm:pt modelId="{1FDD4DAB-F69F-6B43-A1EE-35DA36EE7C21}" type="parTrans" cxnId="{6409206F-E02A-8741-8FF5-D8A05D89749C}">
      <dgm:prSet/>
      <dgm:spPr/>
      <dgm:t>
        <a:bodyPr/>
        <a:lstStyle/>
        <a:p>
          <a:endParaRPr lang="en-GB"/>
        </a:p>
      </dgm:t>
    </dgm:pt>
    <dgm:pt modelId="{910DA71B-5421-FF48-A4F4-45BE0BF4D7DA}" type="sibTrans" cxnId="{6409206F-E02A-8741-8FF5-D8A05D89749C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E7FC8515-00B6-A845-9548-5768BB9FF50C}" type="pres">
      <dgm:prSet presAssocID="{9B4B4430-6006-B64B-96C1-F7B3B5A274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100EE1-FA5C-4247-A292-E28ACABF5545}" type="pres">
      <dgm:prSet presAssocID="{2A8BF579-787C-CB44-ACFE-9A0CC7426B64}" presName="parTxOnlySpace" presStyleCnt="0"/>
      <dgm:spPr/>
    </dgm:pt>
    <dgm:pt modelId="{C15C877F-660A-9C4F-8B98-97A447AA3ADC}" type="pres">
      <dgm:prSet presAssocID="{A7E586C6-9115-DB4F-A1F8-F67CC59699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AE416D-4FE2-354D-97B1-142504F0C9F8}" type="pres">
      <dgm:prSet presAssocID="{F0E87A78-41C9-8C4A-AD41-498885D966C5}" presName="parTxOnlySpace" presStyleCnt="0"/>
      <dgm:spPr/>
    </dgm:pt>
    <dgm:pt modelId="{D89E759F-0FCA-4B4D-8A78-EAA8CE1779F9}" type="pres">
      <dgm:prSet presAssocID="{F4B41F15-149C-F440-A2E3-D575A4B0F94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DF1A44-7967-674F-B5CE-D77BA1A9A4EE}" type="pres">
      <dgm:prSet presAssocID="{1B7FCE89-3E20-3041-8C7C-73503CFCB6A4}" presName="parTxOnlySpace" presStyleCnt="0"/>
      <dgm:spPr/>
    </dgm:pt>
    <dgm:pt modelId="{4AC0D957-2E28-D445-931C-27EA5960ED73}" type="pres">
      <dgm:prSet presAssocID="{EA0A7015-E028-AB47-8E02-48A2E04E4D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0E250324-DBCD-BA42-A6C3-8DC9316AB21E}" srcId="{7BF09B20-A3AF-A944-9C7C-F8A81C8AAB3D}" destId="{9B4B4430-6006-B64B-96C1-F7B3B5A274A2}" srcOrd="0" destOrd="0" parTransId="{027A3319-B400-AE44-9300-1A2E2088258F}" sibTransId="{2A8BF579-787C-CB44-ACFE-9A0CC7426B64}"/>
    <dgm:cxn modelId="{53B8D030-2EC9-4642-88B9-019FD405D840}" type="presOf" srcId="{A7E586C6-9115-DB4F-A1F8-F67CC596992B}" destId="{C15C877F-660A-9C4F-8B98-97A447AA3ADC}" srcOrd="0" destOrd="0" presId="urn:microsoft.com/office/officeart/2005/8/layout/chevron1"/>
    <dgm:cxn modelId="{37D7EF63-E3C8-EB49-B5D7-92E3A3F8992D}" type="presOf" srcId="{EA0A7015-E028-AB47-8E02-48A2E04E4D92}" destId="{4AC0D957-2E28-D445-931C-27EA5960ED73}" srcOrd="0" destOrd="0" presId="urn:microsoft.com/office/officeart/2005/8/layout/chevron1"/>
    <dgm:cxn modelId="{6409206F-E02A-8741-8FF5-D8A05D89749C}" srcId="{7BF09B20-A3AF-A944-9C7C-F8A81C8AAB3D}" destId="{EA0A7015-E028-AB47-8E02-48A2E04E4D92}" srcOrd="3" destOrd="0" parTransId="{1FDD4DAB-F69F-6B43-A1EE-35DA36EE7C21}" sibTransId="{910DA71B-5421-FF48-A4F4-45BE0BF4D7DA}"/>
    <dgm:cxn modelId="{27766D85-E648-524A-9CDF-4AA3581024A2}" srcId="{7BF09B20-A3AF-A944-9C7C-F8A81C8AAB3D}" destId="{F4B41F15-149C-F440-A2E3-D575A4B0F946}" srcOrd="2" destOrd="0" parTransId="{BA330579-6BA9-2C4C-94AB-71B937C7DAE2}" sibTransId="{1B7FCE89-3E20-3041-8C7C-73503CFCB6A4}"/>
    <dgm:cxn modelId="{463D5F9C-A87A-3049-B8B1-A192BF9FD849}" srcId="{7BF09B20-A3AF-A944-9C7C-F8A81C8AAB3D}" destId="{A7E586C6-9115-DB4F-A1F8-F67CC596992B}" srcOrd="1" destOrd="0" parTransId="{9FB32C6F-2852-114B-AE15-EA8C0EC6C91B}" sibTransId="{F0E87A78-41C9-8C4A-AD41-498885D966C5}"/>
    <dgm:cxn modelId="{E58F53B0-792B-9B47-B6E1-AD369F79636A}" type="presOf" srcId="{F4B41F15-149C-F440-A2E3-D575A4B0F946}" destId="{D89E759F-0FCA-4B4D-8A78-EAA8CE1779F9}" srcOrd="0" destOrd="0" presId="urn:microsoft.com/office/officeart/2005/8/layout/chevron1"/>
    <dgm:cxn modelId="{DD64D1ED-8DD4-8A47-94C6-AAFAB5F45059}" type="presOf" srcId="{9B4B4430-6006-B64B-96C1-F7B3B5A274A2}" destId="{E7FC8515-00B6-A845-9548-5768BB9FF50C}" srcOrd="0" destOrd="0" presId="urn:microsoft.com/office/officeart/2005/8/layout/chevron1"/>
    <dgm:cxn modelId="{50624120-0C2B-F341-8FDB-F84090478583}" type="presParOf" srcId="{9FF9B4B5-7A38-744A-BFA7-8CFB2F6FC376}" destId="{E7FC8515-00B6-A845-9548-5768BB9FF50C}" srcOrd="0" destOrd="0" presId="urn:microsoft.com/office/officeart/2005/8/layout/chevron1"/>
    <dgm:cxn modelId="{4103B6B4-2E71-B249-88D7-CF2A51D20263}" type="presParOf" srcId="{9FF9B4B5-7A38-744A-BFA7-8CFB2F6FC376}" destId="{28100EE1-FA5C-4247-A292-E28ACABF5545}" srcOrd="1" destOrd="0" presId="urn:microsoft.com/office/officeart/2005/8/layout/chevron1"/>
    <dgm:cxn modelId="{490880EB-C230-634A-B0D2-73E88F9E0559}" type="presParOf" srcId="{9FF9B4B5-7A38-744A-BFA7-8CFB2F6FC376}" destId="{C15C877F-660A-9C4F-8B98-97A447AA3ADC}" srcOrd="2" destOrd="0" presId="urn:microsoft.com/office/officeart/2005/8/layout/chevron1"/>
    <dgm:cxn modelId="{1C79165A-FF40-A146-A1E1-D9F98B6F78AC}" type="presParOf" srcId="{9FF9B4B5-7A38-744A-BFA7-8CFB2F6FC376}" destId="{1EAE416D-4FE2-354D-97B1-142504F0C9F8}" srcOrd="3" destOrd="0" presId="urn:microsoft.com/office/officeart/2005/8/layout/chevron1"/>
    <dgm:cxn modelId="{6D4F3DB7-8BAF-0646-A382-AB54B68BAE2D}" type="presParOf" srcId="{9FF9B4B5-7A38-744A-BFA7-8CFB2F6FC376}" destId="{D89E759F-0FCA-4B4D-8A78-EAA8CE1779F9}" srcOrd="4" destOrd="0" presId="urn:microsoft.com/office/officeart/2005/8/layout/chevron1"/>
    <dgm:cxn modelId="{55264073-C76F-4648-B90A-695CADA3FA44}" type="presParOf" srcId="{9FF9B4B5-7A38-744A-BFA7-8CFB2F6FC376}" destId="{02DF1A44-7967-674F-B5CE-D77BA1A9A4EE}" srcOrd="5" destOrd="0" presId="urn:microsoft.com/office/officeart/2005/8/layout/chevron1"/>
    <dgm:cxn modelId="{76F906F1-C13C-044A-BEB6-1011263A6E9D}" type="presParOf" srcId="{9FF9B4B5-7A38-744A-BFA7-8CFB2F6FC376}" destId="{4AC0D957-2E28-D445-931C-27EA5960ED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5268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dataset</a:t>
          </a:r>
          <a:endParaRPr lang="en-DE" sz="2700" kern="1200" dirty="0"/>
        </a:p>
      </dsp:txBody>
      <dsp:txXfrm>
        <a:off x="618610" y="449130"/>
        <a:ext cx="1840026" cy="1226683"/>
      </dsp:txXfrm>
    </dsp:sp>
    <dsp:sp modelId="{22242579-AE10-E643-AD03-A840C931CDB2}">
      <dsp:nvSpPr>
        <dsp:cNvPr id="0" name=""/>
        <dsp:cNvSpPr/>
      </dsp:nvSpPr>
      <dsp:spPr>
        <a:xfrm>
          <a:off x="2765306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Normalize the data</a:t>
          </a:r>
          <a:endParaRPr lang="en-DE" sz="2700" kern="1200" dirty="0"/>
        </a:p>
      </dsp:txBody>
      <dsp:txXfrm>
        <a:off x="3378648" y="449130"/>
        <a:ext cx="1840026" cy="1226683"/>
      </dsp:txXfrm>
    </dsp:sp>
    <dsp:sp modelId="{851CA3B6-2E02-134C-A3FA-7B33F89FEFF4}">
      <dsp:nvSpPr>
        <dsp:cNvPr id="0" name=""/>
        <dsp:cNvSpPr/>
      </dsp:nvSpPr>
      <dsp:spPr>
        <a:xfrm>
          <a:off x="5525345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 in train and test datasets</a:t>
          </a:r>
          <a:endParaRPr lang="en-DE" sz="2700" kern="1200" dirty="0"/>
        </a:p>
      </dsp:txBody>
      <dsp:txXfrm>
        <a:off x="6138687" y="449130"/>
        <a:ext cx="1840026" cy="1226683"/>
      </dsp:txXfrm>
    </dsp:sp>
    <dsp:sp modelId="{E9429B08-0652-5040-B3B2-77B2836EEC98}">
      <dsp:nvSpPr>
        <dsp:cNvPr id="0" name=""/>
        <dsp:cNvSpPr/>
      </dsp:nvSpPr>
      <dsp:spPr>
        <a:xfrm>
          <a:off x="8285383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Configure the model</a:t>
          </a:r>
          <a:endParaRPr lang="en-DE" sz="2700" kern="1200"/>
        </a:p>
      </dsp:txBody>
      <dsp:txXfrm>
        <a:off x="8898725" y="449130"/>
        <a:ext cx="1840026" cy="12266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7629-CEFC-8549-8133-5A0D3B5AFDED}">
      <dsp:nvSpPr>
        <dsp:cNvPr id="0" name=""/>
        <dsp:cNvSpPr/>
      </dsp:nvSpPr>
      <dsp:spPr>
        <a:xfrm>
          <a:off x="3327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Train model</a:t>
          </a:r>
          <a:endParaRPr lang="en-DE" sz="4100" kern="1200" dirty="0"/>
        </a:p>
      </dsp:txBody>
      <dsp:txXfrm>
        <a:off x="814092" y="251707"/>
        <a:ext cx="2432294" cy="1621529"/>
      </dsp:txXfrm>
    </dsp:sp>
    <dsp:sp modelId="{4E6B4E18-9EE3-C048-B3E9-F44CCE93DF6F}">
      <dsp:nvSpPr>
        <dsp:cNvPr id="0" name=""/>
        <dsp:cNvSpPr/>
      </dsp:nvSpPr>
      <dsp:spPr>
        <a:xfrm>
          <a:off x="3651768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Evaluate the model</a:t>
          </a:r>
          <a:endParaRPr lang="en-DE" sz="4100" kern="1200" dirty="0"/>
        </a:p>
      </dsp:txBody>
      <dsp:txXfrm>
        <a:off x="4462533" y="251707"/>
        <a:ext cx="2432294" cy="1621529"/>
      </dsp:txXfrm>
    </dsp:sp>
    <dsp:sp modelId="{79222498-0D0B-8E40-8C03-B1DDD7CDE97C}">
      <dsp:nvSpPr>
        <dsp:cNvPr id="0" name=""/>
        <dsp:cNvSpPr/>
      </dsp:nvSpPr>
      <dsp:spPr>
        <a:xfrm>
          <a:off x="7300209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Export the model</a:t>
          </a:r>
          <a:endParaRPr lang="en-DE" sz="4100" kern="1200"/>
        </a:p>
      </dsp:txBody>
      <dsp:txXfrm>
        <a:off x="8110974" y="251707"/>
        <a:ext cx="2432294" cy="16215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2939-8496-FF40-8C3A-218ED7E51824}">
      <dsp:nvSpPr>
        <dsp:cNvPr id="0" name=""/>
        <dsp:cNvSpPr/>
      </dsp:nvSpPr>
      <dsp:spPr>
        <a:xfrm>
          <a:off x="0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model from Zoo</a:t>
          </a:r>
          <a:endParaRPr lang="en-DE" sz="1600" kern="1200" dirty="0"/>
        </a:p>
      </dsp:txBody>
      <dsp:txXfrm>
        <a:off x="376282" y="500880"/>
        <a:ext cx="1128846" cy="752564"/>
      </dsp:txXfrm>
    </dsp:sp>
    <dsp:sp modelId="{ADFBF365-9BAC-414C-936D-2FF418D95104}">
      <dsp:nvSpPr>
        <dsp:cNvPr id="0" name=""/>
        <dsp:cNvSpPr/>
      </dsp:nvSpPr>
      <dsp:spPr>
        <a:xfrm>
          <a:off x="1693269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image</a:t>
          </a:r>
          <a:endParaRPr lang="en-DE" sz="1600" kern="1200" dirty="0"/>
        </a:p>
      </dsp:txBody>
      <dsp:txXfrm>
        <a:off x="2069551" y="500880"/>
        <a:ext cx="1128846" cy="752564"/>
      </dsp:txXfrm>
    </dsp:sp>
    <dsp:sp modelId="{59EBACBF-4156-C845-BE68-A7233E91524A}">
      <dsp:nvSpPr>
        <dsp:cNvPr id="0" name=""/>
        <dsp:cNvSpPr/>
      </dsp:nvSpPr>
      <dsp:spPr>
        <a:xfrm>
          <a:off x="3386538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Preprocess image</a:t>
          </a:r>
          <a:endParaRPr lang="en-DE" sz="1600" kern="1200"/>
        </a:p>
      </dsp:txBody>
      <dsp:txXfrm>
        <a:off x="3762820" y="500880"/>
        <a:ext cx="1128846" cy="752564"/>
      </dsp:txXfrm>
    </dsp:sp>
    <dsp:sp modelId="{24D4DC63-0416-A544-9BA5-02FA65B216F7}">
      <dsp:nvSpPr>
        <dsp:cNvPr id="0" name=""/>
        <dsp:cNvSpPr/>
      </dsp:nvSpPr>
      <dsp:spPr>
        <a:xfrm>
          <a:off x="5079807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 the model</a:t>
          </a:r>
          <a:endParaRPr lang="en-DE" sz="1600" kern="1200" dirty="0"/>
        </a:p>
      </dsp:txBody>
      <dsp:txXfrm>
        <a:off x="5456089" y="500880"/>
        <a:ext cx="1128846" cy="752564"/>
      </dsp:txXfrm>
    </dsp:sp>
    <dsp:sp modelId="{5C97614C-6C46-6248-9BA2-E373F46534AA}">
      <dsp:nvSpPr>
        <dsp:cNvPr id="0" name=""/>
        <dsp:cNvSpPr/>
      </dsp:nvSpPr>
      <dsp:spPr>
        <a:xfrm>
          <a:off x="6773076" y="500880"/>
          <a:ext cx="1881410" cy="752564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149358" y="500880"/>
        <a:ext cx="1128846" cy="752564"/>
      </dsp:txXfrm>
    </dsp:sp>
    <dsp:sp modelId="{A849D1D1-04F9-464B-9B88-D760A0D7E0A9}">
      <dsp:nvSpPr>
        <dsp:cNvPr id="0" name=""/>
        <dsp:cNvSpPr/>
      </dsp:nvSpPr>
      <dsp:spPr>
        <a:xfrm>
          <a:off x="8466345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detected objects</a:t>
          </a:r>
          <a:endParaRPr lang="en-DE" sz="1600" kern="1200"/>
        </a:p>
      </dsp:txBody>
      <dsp:txXfrm>
        <a:off x="8842627" y="500880"/>
        <a:ext cx="1128846" cy="752564"/>
      </dsp:txXfrm>
    </dsp:sp>
    <dsp:sp modelId="{DFAF2391-F03A-6D49-945B-039FC9376A79}">
      <dsp:nvSpPr>
        <dsp:cNvPr id="0" name=""/>
        <dsp:cNvSpPr/>
      </dsp:nvSpPr>
      <dsp:spPr>
        <a:xfrm>
          <a:off x="10159614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original image</a:t>
          </a:r>
          <a:endParaRPr lang="en-DE" sz="1600" kern="1200"/>
        </a:p>
      </dsp:txBody>
      <dsp:txXfrm>
        <a:off x="10535896" y="500880"/>
        <a:ext cx="1128846" cy="752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the word vectorizer</a:t>
          </a:r>
          <a:endParaRPr lang="en-DE" sz="2500" kern="1200" dirty="0"/>
        </a:p>
      </dsp:txBody>
      <dsp:txXfrm>
        <a:off x="572760" y="94898"/>
        <a:ext cx="1703651" cy="1135766"/>
      </dsp:txXfrm>
    </dsp:sp>
    <dsp:sp modelId="{E23718EB-0524-1E43-934D-41DDEB0D7577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Load the dataset</a:t>
          </a:r>
          <a:endParaRPr lang="en-DE" sz="2500" kern="1200"/>
        </a:p>
      </dsp:txBody>
      <dsp:txXfrm>
        <a:off x="3128236" y="94898"/>
        <a:ext cx="1703651" cy="1135766"/>
      </dsp:txXfrm>
    </dsp:sp>
    <dsp:sp modelId="{6C9CA142-B486-3249-BBD4-383CDD495322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 the dataset</a:t>
          </a:r>
          <a:endParaRPr lang="en-DE" sz="2500" kern="1200"/>
        </a:p>
      </dsp:txBody>
      <dsp:txXfrm>
        <a:off x="5683712" y="94898"/>
        <a:ext cx="1703651" cy="1135766"/>
      </dsp:txXfrm>
    </dsp:sp>
    <dsp:sp modelId="{3BE6BA7B-FF4B-AA45-8263-E26E5487CEC6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Vectorize the words</a:t>
          </a:r>
          <a:endParaRPr lang="en-DE" sz="2500" kern="1200"/>
        </a:p>
      </dsp:txBody>
      <dsp:txXfrm>
        <a:off x="8239187" y="94898"/>
        <a:ext cx="1703651" cy="11357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8515-00B6-A845-9548-5768BB9FF50C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Configure the model</a:t>
          </a:r>
          <a:endParaRPr lang="en-DE" sz="2900" kern="1200"/>
        </a:p>
      </dsp:txBody>
      <dsp:txXfrm>
        <a:off x="572760" y="94898"/>
        <a:ext cx="1703651" cy="1135766"/>
      </dsp:txXfrm>
    </dsp:sp>
    <dsp:sp modelId="{C15C877F-660A-9C4F-8B98-97A447AA3ADC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 the model</a:t>
          </a:r>
          <a:endParaRPr lang="en-DE" sz="2900" kern="1200" dirty="0"/>
        </a:p>
      </dsp:txBody>
      <dsp:txXfrm>
        <a:off x="3128236" y="94898"/>
        <a:ext cx="1703651" cy="1135766"/>
      </dsp:txXfrm>
    </dsp:sp>
    <dsp:sp modelId="{D89E759F-0FCA-4B4D-8A78-EAA8CE1779F9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Evaluate the model</a:t>
          </a:r>
          <a:endParaRPr lang="en-DE" sz="2900" kern="1200"/>
        </a:p>
      </dsp:txBody>
      <dsp:txXfrm>
        <a:off x="5683712" y="94898"/>
        <a:ext cx="1703651" cy="1135766"/>
      </dsp:txXfrm>
    </dsp:sp>
    <dsp:sp modelId="{4AC0D957-2E28-D445-931C-27EA5960ED73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Export the model</a:t>
          </a:r>
          <a:endParaRPr lang="en-DE" sz="2900" kern="1200"/>
        </a:p>
      </dsp:txBody>
      <dsp:txXfrm>
        <a:off x="8239187" y="94898"/>
        <a:ext cx="1703651" cy="113576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DF15A-BD81-EC4E-9203-289603B223C8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D0FC4-12CC-2A49-9716-671E142B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D0FC4-12CC-2A49-9716-671E142B59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AC75-F380-3E4C-8E65-A2C258F2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63218-397F-D944-85ED-4C0DF096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B7DA9-B962-A34C-8D1B-B531C2E6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9AD37-9FE7-BB41-9220-3AD9CECF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C8311-6015-7A44-81FF-7B8D54A0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3339-DB4D-0F49-B969-B7EDE04F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6FBB9-46FE-4844-8281-753C5F40C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AB986-1728-C940-8DBA-0ABE4E8D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D38DA-4583-7C43-8AAD-A92E72B8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66C2-E24C-D147-AB7D-7067DD3B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2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14C38-AB6E-3349-B9AF-7A7E46175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27671-B92B-BF44-87E3-C6E9A951F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E0434-24AC-3643-A300-57E7AC01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3596C-CD1D-F648-9866-5886E4E4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43FE-57C0-BE4E-BC6F-4E3A7AEE7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3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73BE-4B4F-9F48-AB3C-AC499A8C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3994-3E99-D44C-A5B6-4D12C1D9A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B239B-4D25-AD40-85B7-4114D1AC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50529-6239-7D45-8A78-7BD63B4A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AAB9A-085E-D54A-8EAF-A626B04B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6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2316-FD24-A842-87FA-D527DE63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FDE4-2DE9-5A4F-A123-BD255CF22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7A9BA-4B27-1548-9799-58166483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E61E-5B4E-BC44-A6F3-178A9591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23ECD-73A4-C94E-AAAC-FA397C89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4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08EF-62FF-674C-B32C-3C0A69A2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E69E8-6318-9743-B9C4-0AA23FBD0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87BDA-7C54-2E40-9204-73CDF09F4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CD29D-9571-6048-92D7-7C8BFAC3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5739C-06ED-304B-87D0-3F367547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009F8-6461-4545-B8E7-9DFD6DC8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6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0A74-7507-3D4E-A5C4-9997F749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93D66-74DD-6940-9B1A-33E90734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F5846-3541-2B4C-9B78-619A1D57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A24889-F700-FB46-A208-19BFBF88C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D38F0-4947-1240-9BEB-9EE425A23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D614-48ED-D044-BC63-B27D71A9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2C156-563A-BA4C-95A3-6B240CF6E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A238CE-B603-EC45-998B-B909A1D0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4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F177-3E18-E44D-8137-34A82AF7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9F2EB-7F7C-1F44-B943-CD88B19A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6BE4-AD22-5D43-A3DA-2E34A377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D2C9D-A84C-634D-B9EE-A2F93499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FD50D-375B-EB4C-8709-6F2776EE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1CC01-3A39-564A-91A3-B111727A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CA06-1CA3-B946-9F4D-F1D73ED9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02E8-A81D-2C49-B178-94BEC120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9A38-4873-B84B-BF58-E59E519F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26D59-421D-E94B-A5FB-91B38D57A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A6BB6-C1DE-4543-9ECD-EBFB4D5E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86D0B-C48C-A949-8F3C-69C3169D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E119B-CC92-A546-A34B-19B04980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0FE8-35E6-F241-B1F9-DF4F8121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15AA2-F608-1547-BD59-3A9B34ED4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C77C9-8CDA-FF41-AB9D-ABF99BC1F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AA4AA-BBF9-D845-8F8B-EC4E9892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2A31D-760B-E741-8BD0-A77653EE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883E2-E0FE-9748-8411-08622279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1BB991-CB61-2B45-ABCD-3E409A88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DE91-8ECA-A447-B71C-46C2E540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4ACA-A24A-094C-9708-E2A830352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5258C-1CA8-EE4A-90D7-95B3ABFB3B41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2D9F-E6B6-5948-98F8-BC1E988A5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DA18B-82F0-754B-9B0F-B27DAF89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AD8AF-EB39-524D-A92A-29E6BFDC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6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eeplearning4j.konduit.ai/config/config-memory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_nolte?utm_source=unsplash&amp;utm_medium=referral&amp;utm_content=creditCopyTex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ottery?utm_source=unsplash&amp;utm_medium=referral&amp;utm_content=creditCopyText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github.com/ellerenad/deeplearning4j-playgroun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orthyofelegance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lowers-man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sp%C3%A9_Peninsul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ris_flower_data_set" TargetMode="Externa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ww_erzetich_com?utm_source=unsplash&amp;utm_medium=referral&amp;utm_content=creditCopyTex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measuring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nmullins?utm_source=unsplash&amp;utm_medium=referral&amp;utm_content=creditCopyText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graph-paper?utm_source=unsplash&amp;utm_medium=referral&amp;utm_content=creditCopyTe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ritos?utm_source=unsplash&amp;utm_medium=referral&amp;utm_content=creditCopyTex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dinner-tacos?utm_source=unsplash&amp;utm_medium=referral&amp;utm_content=creditCopyTe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orthyofelegance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lowers-man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ritos?utm_source=unsplash&amp;utm_medium=referral&amp;utm_content=creditCopyTex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dinner-tacos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ritos?utm_source=unsplash&amp;utm_medium=referral&amp;utm_content=creditCopyTex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dinner-taco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ritos?utm_source=unsplash&amp;utm_medium=referral&amp;utm_content=creditCopyText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dinner-tacos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sabymakers?utm_source=unsplash&amp;utm_medium=referral&amp;utm_content=creditCopyText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omputer-woman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/index.php?curid=51298819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22.svg"/><Relationship Id="rId7" Type="http://schemas.openxmlformats.org/officeDocument/2006/relationships/hyperlink" Target="https://github.com/eclipse/deeplearning4j" TargetMode="External"/><Relationship Id="rId12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s/photos/graph-paper?utm_source=unsplash&amp;utm_medium=referral&amp;utm_content=creditCopyTex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unsplash.com/@benmullins?utm_source=unsplash&amp;utm_medium=referral&amp;utm_content=creditCopyText" TargetMode="External"/><Relationship Id="rId10" Type="http://schemas.openxmlformats.org/officeDocument/2006/relationships/hyperlink" Target="https://commons.wikimedia.org/w/index.php?curid=10365467" TargetMode="External"/><Relationship Id="rId4" Type="http://schemas.openxmlformats.org/officeDocument/2006/relationships/image" Target="../media/image23.jpeg"/><Relationship Id="rId9" Type="http://schemas.openxmlformats.org/officeDocument/2006/relationships/hyperlink" Target="http://maven.apache.org/images/maventxt_logo_200.gi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iri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2.emf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3.emf"/><Relationship Id="rId9" Type="http://schemas.microsoft.com/office/2007/relationships/diagramDrawing" Target="../diagrams/drawing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4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hadoop-logo.jpg" TargetMode="External"/><Relationship Id="rId2" Type="http://schemas.openxmlformats.org/officeDocument/2006/relationships/hyperlink" Target="https://spark.apache.org/images/spark-logo-trademark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img/logo.p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hyperlink" Target="https://en.wikipedia.org/w/index.php?curid=53650345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img/logo.p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Kera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_nolte?utm_source=unsplash&amp;utm_medium=referral&amp;utm_content=creditCopyTex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ottery?utm_source=unsplash&amp;utm_medium=referral&amp;utm_content=creditCopyText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media/image/yologo_2.png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media/image/Screen_Shot_2018-03-24_at_10.48.42_PM.png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5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azanova/sentiment140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mu.edu/~tom/mlbook.html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ord2vec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hyperlink" Target="https://dl4jdata.blob.core.windows.net/resources/wordvectors/GoogleNews-vectors-negative300.bin.gz" TargetMode="External"/><Relationship Id="rId7" Type="http://schemas.openxmlformats.org/officeDocument/2006/relationships/diagramQuickStyle" Target="../diagrams/quickStyle24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hyperlink" Target="https://github.com/ellerenad/deeplearning4j-playground" TargetMode="External"/><Relationship Id="rId9" Type="http://schemas.microsoft.com/office/2007/relationships/diagramDrawing" Target="../diagrams/drawing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71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2071-7EFE-B44E-9E39-5AB86A36D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with Java? Deeplearning4j!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69988-50B8-B146-ABC0-61E379279F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Enrique </a:t>
            </a:r>
            <a:r>
              <a:rPr lang="en-US" dirty="0" err="1"/>
              <a:t>Llerena</a:t>
            </a:r>
            <a:r>
              <a:rPr lang="en-US" dirty="0"/>
              <a:t> Dominguez</a:t>
            </a:r>
          </a:p>
          <a:p>
            <a:r>
              <a:rPr lang="en-US" dirty="0"/>
              <a:t>Java Forum Stuttgart 2020</a:t>
            </a:r>
          </a:p>
        </p:txBody>
      </p:sp>
    </p:spTree>
    <p:extLst>
      <p:ext uri="{BB962C8B-B14F-4D97-AF65-F5344CB8AC3E}">
        <p14:creationId xmlns:p14="http://schemas.microsoft.com/office/powerpoint/2010/main" val="301240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DD9F-62AA-BA45-B2F9-71F77A0D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Deeplearning4j?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B1134-D643-6247-809A-8041A5278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2779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GB" dirty="0"/>
              <a:t>Open-source deep-learning library written for Java and Scala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E85F20-2E07-CB47-A51C-3154F65C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7189" y="3220244"/>
            <a:ext cx="3810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915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A3EF-E84C-E949-B836-9BEED59F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2312B-1B39-034A-A9A7-76057A9FC8CA}"/>
              </a:ext>
            </a:extLst>
          </p:cNvPr>
          <p:cNvSpPr txBox="1"/>
          <p:nvPr/>
        </p:nvSpPr>
        <p:spPr>
          <a:xfrm>
            <a:off x="5743288" y="4233177"/>
            <a:ext cx="5728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Loading the word vectors: 154804 </a:t>
            </a:r>
            <a:r>
              <a:rPr lang="en-US" sz="2800" dirty="0" err="1"/>
              <a:t>ms</a:t>
            </a:r>
            <a:r>
              <a:rPr lang="en-US" sz="2800" dirty="0"/>
              <a:t> </a:t>
            </a:r>
          </a:p>
          <a:p>
            <a:r>
              <a:rPr lang="en-US" sz="2800" dirty="0"/>
              <a:t>			    	  ~2.58 min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E934933-F2D3-284E-8B86-E92FF7E7B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91777"/>
              </p:ext>
            </p:extLst>
          </p:nvPr>
        </p:nvGraphicFramePr>
        <p:xfrm>
          <a:off x="857209" y="2105341"/>
          <a:ext cx="4295487" cy="3081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0578">
                  <a:extLst>
                    <a:ext uri="{9D8B030D-6E8A-4147-A177-3AD203B41FA5}">
                      <a16:colId xmlns:a16="http://schemas.microsoft.com/office/drawing/2014/main" val="3069541235"/>
                    </a:ext>
                  </a:extLst>
                </a:gridCol>
                <a:gridCol w="1754909">
                  <a:extLst>
                    <a:ext uri="{9D8B030D-6E8A-4147-A177-3AD203B41FA5}">
                      <a16:colId xmlns:a16="http://schemas.microsoft.com/office/drawing/2014/main" val="872641540"/>
                    </a:ext>
                  </a:extLst>
                </a:gridCol>
              </a:tblGrid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Accuracy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0.6721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9390510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Precision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0.6382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85167"/>
                  </a:ext>
                </a:extLst>
              </a:tr>
              <a:tr h="464473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Recall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 0.7886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521264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F1 Score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0.7055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9660380"/>
                  </a:ext>
                </a:extLst>
              </a:tr>
              <a:tr h="169728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1545004"/>
                  </a:ext>
                </a:extLst>
              </a:tr>
              <a:tr h="331067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Execution Time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165002 ms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111596"/>
                  </a:ext>
                </a:extLst>
              </a:tr>
              <a:tr h="251829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u="none" strike="noStrike" dirty="0">
                          <a:effectLst/>
                        </a:rPr>
                        <a:t>~2.75 min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05394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AD9D455-0428-9B4F-B8B9-BA83653BEF0C}"/>
              </a:ext>
            </a:extLst>
          </p:cNvPr>
          <p:cNvSpPr txBox="1"/>
          <p:nvPr/>
        </p:nvSpPr>
        <p:spPr>
          <a:xfrm>
            <a:off x="1621971" y="1429078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Samples: 2000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B69F9-16F5-954D-BF92-D01D6488AA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01937"/>
            <a:ext cx="12192000" cy="12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417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C3CE-0283-2F45-AE95-0FE526F5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C89F-AFFB-584C-BC52-557DF767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Tweak the JVM with the params: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F2BB5-E662-E944-98AA-2C11DE943383}"/>
              </a:ext>
            </a:extLst>
          </p:cNvPr>
          <p:cNvSpPr txBox="1"/>
          <p:nvPr/>
        </p:nvSpPr>
        <p:spPr>
          <a:xfrm>
            <a:off x="982766" y="5537675"/>
            <a:ext cx="702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details at: </a:t>
            </a:r>
            <a:r>
              <a:rPr lang="en-US" dirty="0">
                <a:hlinkClick r:id="rId2"/>
              </a:rPr>
              <a:t>https://deeplearning4j.konduit.ai/config/config-memory</a:t>
            </a:r>
            <a:r>
              <a:rPr lang="en-US" dirty="0"/>
              <a:t> </a:t>
            </a: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4459410F-3A30-1A46-84B1-AEBA17515D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3568"/>
            <a:ext cx="12192000" cy="24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05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4BE14E59-47ED-A949-B741-E6FFAF4654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42938"/>
            <a:ext cx="12192000" cy="1592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A151B-9FCC-D24F-A71E-33AE3BFE58AE}"/>
              </a:ext>
            </a:extLst>
          </p:cNvPr>
          <p:cNvSpPr txBox="1"/>
          <p:nvPr/>
        </p:nvSpPr>
        <p:spPr>
          <a:xfrm>
            <a:off x="838200" y="2091896"/>
            <a:ext cx="10587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 files bigger than 40,000 lines, the </a:t>
            </a:r>
            <a:r>
              <a:rPr lang="en-GB" sz="2400" dirty="0" err="1"/>
              <a:t>java.util.Scanner</a:t>
            </a:r>
            <a:r>
              <a:rPr lang="en-GB" sz="2400" dirty="0"/>
              <a:t> would read just up to the half of the file, messing with the training.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E4E08A-AED2-784D-AC98-19E98E76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Load the data set</a:t>
            </a:r>
          </a:p>
        </p:txBody>
      </p:sp>
    </p:spTree>
    <p:extLst>
      <p:ext uri="{BB962C8B-B14F-4D97-AF65-F5344CB8AC3E}">
        <p14:creationId xmlns:p14="http://schemas.microsoft.com/office/powerpoint/2010/main" val="211799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all with number lot">
            <a:extLst>
              <a:ext uri="{FF2B5EF4-FFF2-40B4-BE49-F238E27FC236}">
                <a16:creationId xmlns:a16="http://schemas.microsoft.com/office/drawing/2014/main" id="{90EC555F-F41A-194B-A0D1-885C2C6A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845AD-316E-7140-B7F0-BA7D1DD0C769}"/>
              </a:ext>
            </a:extLst>
          </p:cNvPr>
          <p:cNvSpPr txBox="1"/>
          <p:nvPr/>
        </p:nvSpPr>
        <p:spPr>
          <a:xfrm>
            <a:off x="8873556" y="6440100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dylan nolte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80170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6BDC-CD20-884D-9ECE-3D1DE966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9" y="365125"/>
            <a:ext cx="5257800" cy="1325563"/>
          </a:xfrm>
        </p:spPr>
        <p:txBody>
          <a:bodyPr/>
          <a:lstStyle/>
          <a:p>
            <a:r>
              <a:rPr lang="en-US" dirty="0"/>
              <a:t>Thanks!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5192-10AE-D14C-A609-58A5345E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19" y="1585480"/>
            <a:ext cx="6181436" cy="49820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the code can be found at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https://github.com/ellerenad/deeplearning4j-playground</a:t>
            </a:r>
            <a:r>
              <a:rPr lang="en-US" sz="2000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E</a:t>
            </a:r>
            <a:r>
              <a:rPr lang="en-US" dirty="0"/>
              <a:t>nrique </a:t>
            </a:r>
            <a:r>
              <a:rPr lang="en-US" dirty="0" err="1">
                <a:solidFill>
                  <a:schemeClr val="accent2"/>
                </a:solidFill>
              </a:rPr>
              <a:t>Llerena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ominguez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de-DE" dirty="0"/>
              <a:t>Twitter @</a:t>
            </a:r>
            <a:r>
              <a:rPr lang="de-DE" dirty="0" err="1">
                <a:solidFill>
                  <a:schemeClr val="accent2"/>
                </a:solidFill>
              </a:rPr>
              <a:t>ellerenad</a:t>
            </a:r>
            <a:endParaRPr lang="de-DE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Github</a:t>
            </a:r>
            <a:r>
              <a:rPr lang="de-DE" dirty="0"/>
              <a:t> @</a:t>
            </a:r>
            <a:r>
              <a:rPr lang="de-DE" dirty="0" err="1">
                <a:solidFill>
                  <a:schemeClr val="accent2"/>
                </a:solidFill>
              </a:rPr>
              <a:t>ellerenad</a:t>
            </a:r>
            <a:endParaRPr lang="de-DE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3000" dirty="0" err="1"/>
              <a:t>enrique.dominguez@mimacom.com</a:t>
            </a:r>
            <a:endParaRPr lang="de-DE" sz="3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crossword, object, piece, hand&#10;&#10;Description automatically generated">
            <a:extLst>
              <a:ext uri="{FF2B5EF4-FFF2-40B4-BE49-F238E27FC236}">
                <a16:creationId xmlns:a16="http://schemas.microsoft.com/office/drawing/2014/main" id="{D96D7D4A-3E77-2C48-9EBB-E1DBF1ED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37" y="1487488"/>
            <a:ext cx="5080000" cy="508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088786-5FD9-344C-AFDA-630DD6CC38C4}"/>
              </a:ext>
            </a:extLst>
          </p:cNvPr>
          <p:cNvSpPr txBox="1">
            <a:spLocks/>
          </p:cNvSpPr>
          <p:nvPr/>
        </p:nvSpPr>
        <p:spPr>
          <a:xfrm>
            <a:off x="6816437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 for the raffle!</a:t>
            </a:r>
          </a:p>
        </p:txBody>
      </p:sp>
    </p:spTree>
    <p:extLst>
      <p:ext uri="{BB962C8B-B14F-4D97-AF65-F5344CB8AC3E}">
        <p14:creationId xmlns:p14="http://schemas.microsoft.com/office/powerpoint/2010/main" val="355282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F92A-C615-C749-962A-48CD5BC3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time!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18CE-7014-B246-996A-29E43EEB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Iris classification AKA the “Machine Learning Hello World”</a:t>
            </a:r>
          </a:p>
        </p:txBody>
      </p:sp>
    </p:spTree>
    <p:extLst>
      <p:ext uri="{BB962C8B-B14F-4D97-AF65-F5344CB8AC3E}">
        <p14:creationId xmlns:p14="http://schemas.microsoft.com/office/powerpoint/2010/main" val="244795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ctive focus photo of man wearing black suit jacket holding flower bouquet">
            <a:extLst>
              <a:ext uri="{FF2B5EF4-FFF2-40B4-BE49-F238E27FC236}">
                <a16:creationId xmlns:a16="http://schemas.microsoft.com/office/drawing/2014/main" id="{D5A597AD-6D38-9D44-9170-B9657FE2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8413" y="0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9B4C1-87D1-104C-A60A-46CD16DC1575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Alex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E1535-322C-5546-9615-F2F813A13643}"/>
              </a:ext>
            </a:extLst>
          </p:cNvPr>
          <p:cNvSpPr txBox="1"/>
          <p:nvPr/>
        </p:nvSpPr>
        <p:spPr>
          <a:xfrm>
            <a:off x="1410056" y="1845892"/>
            <a:ext cx="19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 the biologist</a:t>
            </a:r>
          </a:p>
        </p:txBody>
      </p:sp>
    </p:spTree>
    <p:extLst>
      <p:ext uri="{BB962C8B-B14F-4D97-AF65-F5344CB8AC3E}">
        <p14:creationId xmlns:p14="http://schemas.microsoft.com/office/powerpoint/2010/main" val="413640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51916D-FBBA-DB4A-80D8-FDCD349E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21" y="0"/>
            <a:ext cx="808235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843E1-D6DA-0742-BE45-8A28B44A0DBA}"/>
              </a:ext>
            </a:extLst>
          </p:cNvPr>
          <p:cNvSpPr txBox="1"/>
          <p:nvPr/>
        </p:nvSpPr>
        <p:spPr>
          <a:xfrm>
            <a:off x="89646" y="6400801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>
                <a:hlinkClick r:id="rId3"/>
              </a:rPr>
              <a:t>https://en.wikipedia.org/wiki/Gasp%C3%A9_Peninsula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323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71CB58C-EFB8-C445-8EE5-C21B5A4AB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0"/>
            <a:ext cx="737005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5BF0091-3CDB-194D-8867-4D5230898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 bwMode="auto">
          <a:xfrm>
            <a:off x="7534656" y="1"/>
            <a:ext cx="4657344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FCE546-C3EC-1347-B488-111BFDCB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 bwMode="auto">
          <a:xfrm>
            <a:off x="7534654" y="3511296"/>
            <a:ext cx="4657346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598C0-71D1-6E42-A78F-D26F5552CD91}"/>
              </a:ext>
            </a:extLst>
          </p:cNvPr>
          <p:cNvSpPr txBox="1"/>
          <p:nvPr/>
        </p:nvSpPr>
        <p:spPr>
          <a:xfrm>
            <a:off x="89646" y="6400801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</a:t>
            </a:r>
            <a:r>
              <a:rPr lang="en-GB" sz="1200" dirty="0">
                <a:hlinkClick r:id="rId5"/>
              </a:rPr>
              <a:t>https://en.wikipedia.org/wiki/Iris_flower_data_set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335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71CB58C-EFB8-C445-8EE5-C21B5A4AB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0"/>
            <a:ext cx="4554071" cy="42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5BF0091-3CDB-194D-8867-4D5230898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 bwMode="auto">
          <a:xfrm>
            <a:off x="7637931" y="0"/>
            <a:ext cx="4554070" cy="32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FCE546-C3EC-1347-B488-111BFDCB2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 bwMode="auto">
          <a:xfrm>
            <a:off x="4554070" y="3272493"/>
            <a:ext cx="4873888" cy="35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D598C0-71D1-6E42-A78F-D26F5552CD91}"/>
              </a:ext>
            </a:extLst>
          </p:cNvPr>
          <p:cNvSpPr txBox="1"/>
          <p:nvPr/>
        </p:nvSpPr>
        <p:spPr>
          <a:xfrm>
            <a:off x="89646" y="6400801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 </a:t>
            </a:r>
            <a:r>
              <a:rPr lang="en-GB" sz="1200" dirty="0">
                <a:hlinkClick r:id="rId5"/>
              </a:rPr>
              <a:t>https://en.wikipedia.org/wiki/Iris_flower_data_set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5294EA-175B-FD43-90F2-CEA1A543E772}"/>
              </a:ext>
            </a:extLst>
          </p:cNvPr>
          <p:cNvSpPr/>
          <p:nvPr/>
        </p:nvSpPr>
        <p:spPr>
          <a:xfrm>
            <a:off x="10597799" y="3272493"/>
            <a:ext cx="198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Iris </a:t>
            </a:r>
            <a:r>
              <a:rPr lang="en-GB" sz="2800" dirty="0" err="1"/>
              <a:t>Setosa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AFE47-4DF2-6B4A-BC33-8B41F19965BF}"/>
              </a:ext>
            </a:extLst>
          </p:cNvPr>
          <p:cNvSpPr/>
          <p:nvPr/>
        </p:nvSpPr>
        <p:spPr>
          <a:xfrm>
            <a:off x="9411514" y="6277690"/>
            <a:ext cx="2244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Iris Versicolor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3B108D-B9B1-E04A-B291-639EAAD2A757}"/>
              </a:ext>
            </a:extLst>
          </p:cNvPr>
          <p:cNvSpPr/>
          <p:nvPr/>
        </p:nvSpPr>
        <p:spPr>
          <a:xfrm>
            <a:off x="0" y="4237667"/>
            <a:ext cx="198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Iris Virginica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83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ruler">
            <a:extLst>
              <a:ext uri="{FF2B5EF4-FFF2-40B4-BE49-F238E27FC236}">
                <a16:creationId xmlns:a16="http://schemas.microsoft.com/office/drawing/2014/main" id="{46B0DAC3-B0FB-B141-BDB3-C94E41CAB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0" y="0"/>
            <a:ext cx="127442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6AB8F-B306-4043-9B7F-F8E89C1F2C34}"/>
              </a:ext>
            </a:extLst>
          </p:cNvPr>
          <p:cNvSpPr txBox="1"/>
          <p:nvPr/>
        </p:nvSpPr>
        <p:spPr>
          <a:xfrm>
            <a:off x="8032375" y="6490448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Blaz Erzetic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3058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person using pencil">
            <a:extLst>
              <a:ext uri="{FF2B5EF4-FFF2-40B4-BE49-F238E27FC236}">
                <a16:creationId xmlns:a16="http://schemas.microsoft.com/office/drawing/2014/main" id="{E457655A-4D2B-A642-A236-E08181325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30D4E-B04B-D244-B4DE-695EC5544D93}"/>
              </a:ext>
            </a:extLst>
          </p:cNvPr>
          <p:cNvSpPr txBox="1"/>
          <p:nvPr/>
        </p:nvSpPr>
        <p:spPr>
          <a:xfrm>
            <a:off x="89646" y="6400801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Ben Mullins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1771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ried food on white ceramic plate">
            <a:extLst>
              <a:ext uri="{FF2B5EF4-FFF2-40B4-BE49-F238E27FC236}">
                <a16:creationId xmlns:a16="http://schemas.microsoft.com/office/drawing/2014/main" id="{5703C24E-1A8E-794E-9DF9-2F3F5A4D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698EE-D5BB-8346-9EB3-B0DBC73B64E0}"/>
              </a:ext>
            </a:extLst>
          </p:cNvPr>
          <p:cNvSpPr txBox="1"/>
          <p:nvPr/>
        </p:nvSpPr>
        <p:spPr>
          <a:xfrm>
            <a:off x="89646" y="6400801"/>
            <a:ext cx="4554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Jarritos Mexican Soda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800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ctive focus photo of man wearing black suit jacket holding flower bouquet">
            <a:extLst>
              <a:ext uri="{FF2B5EF4-FFF2-40B4-BE49-F238E27FC236}">
                <a16:creationId xmlns:a16="http://schemas.microsoft.com/office/drawing/2014/main" id="{D5A597AD-6D38-9D44-9170-B9657FE2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8413" y="0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9B4C1-87D1-104C-A60A-46CD16DC1575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Alex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F9FF595-328C-F24A-AF9A-C9FE7FEA170E}"/>
              </a:ext>
            </a:extLst>
          </p:cNvPr>
          <p:cNvSpPr/>
          <p:nvPr/>
        </p:nvSpPr>
        <p:spPr>
          <a:xfrm>
            <a:off x="6843930" y="154000"/>
            <a:ext cx="4575175" cy="1761886"/>
          </a:xfrm>
          <a:prstGeom prst="wedgeEllipseCallout">
            <a:avLst>
              <a:gd name="adj1" fmla="val -45816"/>
              <a:gd name="adj2" fmla="val 649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it would be really cool that someone else could classify this flower just by providing the measurements!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2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9259-8427-894B-834A-3A74B63D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/>
              <a:t>$</a:t>
            </a:r>
            <a:r>
              <a:rPr lang="de-DE" err="1"/>
              <a:t>whoami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596D-F935-6E4A-9739-BE3EF381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786005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Enrique </a:t>
            </a:r>
            <a:r>
              <a:rPr lang="de-DE" sz="1800" dirty="0" err="1"/>
              <a:t>Llerena</a:t>
            </a:r>
            <a:r>
              <a:rPr lang="de-DE" sz="1800" dirty="0"/>
              <a:t> Dominguez</a:t>
            </a:r>
          </a:p>
          <a:p>
            <a:r>
              <a:rPr lang="de-DE" sz="1800" dirty="0"/>
              <a:t>Senior Software Engineer / Consultant @ </a:t>
            </a:r>
            <a:r>
              <a:rPr lang="de-DE" sz="1800" dirty="0" err="1"/>
              <a:t>mimacom</a:t>
            </a:r>
            <a:endParaRPr lang="de-DE" sz="1800" dirty="0"/>
          </a:p>
          <a:p>
            <a:r>
              <a:rPr lang="de-DE" sz="1800" dirty="0"/>
              <a:t>Experience </a:t>
            </a:r>
            <a:r>
              <a:rPr lang="de-DE" sz="1800" dirty="0" err="1"/>
              <a:t>developing</a:t>
            </a:r>
            <a:r>
              <a:rPr lang="de-DE" sz="1800" dirty="0"/>
              <a:t> </a:t>
            </a:r>
            <a:r>
              <a:rPr lang="de-DE" sz="1800" dirty="0" err="1"/>
              <a:t>software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finance</a:t>
            </a:r>
            <a:r>
              <a:rPr lang="de-DE" sz="1800" dirty="0"/>
              <a:t>, </a:t>
            </a:r>
            <a:r>
              <a:rPr lang="de-DE" sz="1800" dirty="0" err="1"/>
              <a:t>retail</a:t>
            </a:r>
            <a:r>
              <a:rPr lang="de-DE" sz="1800" dirty="0"/>
              <a:t>, </a:t>
            </a:r>
            <a:r>
              <a:rPr lang="de-DE" sz="1800" dirty="0" err="1"/>
              <a:t>pharma</a:t>
            </a:r>
            <a:r>
              <a:rPr lang="de-DE" sz="1800" dirty="0"/>
              <a:t>,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automotive</a:t>
            </a:r>
            <a:r>
              <a:rPr lang="de-DE" sz="1800" dirty="0"/>
              <a:t> </a:t>
            </a:r>
            <a:r>
              <a:rPr lang="de-DE" sz="1800" dirty="0" err="1"/>
              <a:t>industry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Professional </a:t>
            </a:r>
            <a:r>
              <a:rPr lang="de-DE" sz="1800" dirty="0" err="1"/>
              <a:t>Interests</a:t>
            </a:r>
            <a:r>
              <a:rPr lang="de-DE" sz="1800" dirty="0"/>
              <a:t>: Software </a:t>
            </a:r>
            <a:r>
              <a:rPr lang="de-DE" sz="1800" dirty="0" err="1"/>
              <a:t>Architecture</a:t>
            </a:r>
            <a:r>
              <a:rPr lang="de-DE" sz="1800" dirty="0"/>
              <a:t>, Cloud Computing, </a:t>
            </a:r>
            <a:r>
              <a:rPr lang="de-DE" sz="1800" dirty="0" err="1"/>
              <a:t>Artificial</a:t>
            </a:r>
            <a:r>
              <a:rPr lang="de-DE" sz="1800" dirty="0"/>
              <a:t> </a:t>
            </a:r>
            <a:r>
              <a:rPr lang="de-DE" sz="1800" dirty="0" err="1"/>
              <a:t>Intelligence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Free Time: </a:t>
            </a:r>
            <a:r>
              <a:rPr lang="de-DE" sz="1800" dirty="0" err="1"/>
              <a:t>Spending</a:t>
            </a:r>
            <a:r>
              <a:rPr lang="de-DE" sz="1800" dirty="0"/>
              <a:t> time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kids</a:t>
            </a:r>
            <a:r>
              <a:rPr lang="de-DE" sz="1800" dirty="0"/>
              <a:t>, </a:t>
            </a:r>
            <a:r>
              <a:rPr lang="de-DE" sz="1800" dirty="0" err="1"/>
              <a:t>watching</a:t>
            </a:r>
            <a:r>
              <a:rPr lang="de-DE" sz="1800" dirty="0"/>
              <a:t> </a:t>
            </a:r>
            <a:r>
              <a:rPr lang="de-DE" sz="1800" dirty="0" err="1"/>
              <a:t>football</a:t>
            </a:r>
            <a:r>
              <a:rPr lang="de-DE" sz="1800" dirty="0"/>
              <a:t>, </a:t>
            </a:r>
            <a:r>
              <a:rPr lang="de-DE" sz="1800" dirty="0" err="1"/>
              <a:t>learning</a:t>
            </a:r>
            <a:r>
              <a:rPr lang="de-DE" sz="1800" dirty="0"/>
              <a:t> </a:t>
            </a:r>
            <a:r>
              <a:rPr lang="de-DE" sz="1800" dirty="0" err="1"/>
              <a:t>german</a:t>
            </a:r>
            <a:r>
              <a:rPr lang="de-DE" sz="1800" dirty="0"/>
              <a:t>,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developing</a:t>
            </a:r>
            <a:r>
              <a:rPr lang="de-DE" sz="1800" dirty="0"/>
              <a:t> </a:t>
            </a:r>
            <a:r>
              <a:rPr lang="de-DE" sz="1800" dirty="0" err="1"/>
              <a:t>nice</a:t>
            </a:r>
            <a:r>
              <a:rPr lang="de-DE" sz="1800" dirty="0"/>
              <a:t> </a:t>
            </a:r>
            <a:r>
              <a:rPr lang="de-DE" sz="1800" dirty="0" err="1"/>
              <a:t>things</a:t>
            </a:r>
            <a:endParaRPr lang="de-DE" sz="1800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3E26872-3F34-0A48-83C0-DFB1BC16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033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woman in purple shirt holding green and yellow floral ceramic bowl">
            <a:extLst>
              <a:ext uri="{FF2B5EF4-FFF2-40B4-BE49-F238E27FC236}">
                <a16:creationId xmlns:a16="http://schemas.microsoft.com/office/drawing/2014/main" id="{EACB6C28-A309-1340-A65B-1A45520DD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3D3C3-2783-4F4B-89CB-EF454E794584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Jarritos Mexican Soda</a:t>
            </a:r>
            <a:r>
              <a:rPr lang="en-GB" sz="1200" dirty="0">
                <a:solidFill>
                  <a:schemeClr val="bg1"/>
                </a:solidFill>
              </a:rPr>
              <a:t> on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94DFB-3E25-EF4A-B2AD-E9340B4CD6F0}"/>
              </a:ext>
            </a:extLst>
          </p:cNvPr>
          <p:cNvSpPr txBox="1"/>
          <p:nvPr/>
        </p:nvSpPr>
        <p:spPr>
          <a:xfrm>
            <a:off x="89648" y="180199"/>
            <a:ext cx="2833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Teresa the software engineer, Peter’s daughter</a:t>
            </a:r>
          </a:p>
        </p:txBody>
      </p:sp>
    </p:spTree>
    <p:extLst>
      <p:ext uri="{BB962C8B-B14F-4D97-AF65-F5344CB8AC3E}">
        <p14:creationId xmlns:p14="http://schemas.microsoft.com/office/powerpoint/2010/main" val="2245970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oman in purple shirt holding green and yellow floral ceramic bowl">
            <a:extLst>
              <a:ext uri="{FF2B5EF4-FFF2-40B4-BE49-F238E27FC236}">
                <a16:creationId xmlns:a16="http://schemas.microsoft.com/office/drawing/2014/main" id="{EACB6C28-A309-1340-A65B-1A45520DD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13070-F898-F649-9B91-85F674BA2CB3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Jarritos Mexican Soda</a:t>
            </a:r>
            <a:r>
              <a:rPr lang="en-GB" sz="1200" dirty="0">
                <a:solidFill>
                  <a:schemeClr val="bg1"/>
                </a:solidFill>
              </a:rPr>
              <a:t> on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C3D80C01-1CAD-E741-AD72-257B1228388A}"/>
              </a:ext>
            </a:extLst>
          </p:cNvPr>
          <p:cNvSpPr/>
          <p:nvPr/>
        </p:nvSpPr>
        <p:spPr>
          <a:xfrm>
            <a:off x="7021285" y="143113"/>
            <a:ext cx="3679372" cy="1761886"/>
          </a:xfrm>
          <a:prstGeom prst="wedgeEllipseCallout">
            <a:avLst>
              <a:gd name="adj1" fmla="val -41543"/>
              <a:gd name="adj2" fmla="val 594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hey! I can automate that!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0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292" name="Picture 4" descr="woman in purple long sleeve shirt drinking orange juice">
            <a:extLst>
              <a:ext uri="{FF2B5EF4-FFF2-40B4-BE49-F238E27FC236}">
                <a16:creationId xmlns:a16="http://schemas.microsoft.com/office/drawing/2014/main" id="{229C28EE-1E70-7F43-BFF8-423251CC7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93887-C748-534D-9085-63AFFF0DE529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Jarritos Mexican Soda</a:t>
            </a:r>
            <a:r>
              <a:rPr lang="en-GB" sz="1200" dirty="0">
                <a:solidFill>
                  <a:schemeClr val="bg1"/>
                </a:solidFill>
              </a:rPr>
              <a:t> on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2C74EDB-F806-1540-8CDD-D1B6EE8F143F}"/>
              </a:ext>
            </a:extLst>
          </p:cNvPr>
          <p:cNvSpPr/>
          <p:nvPr/>
        </p:nvSpPr>
        <p:spPr>
          <a:xfrm>
            <a:off x="4898571" y="272143"/>
            <a:ext cx="2830286" cy="1262743"/>
          </a:xfrm>
          <a:prstGeom prst="wedgeEllipseCallout">
            <a:avLst>
              <a:gd name="adj1" fmla="val -41543"/>
              <a:gd name="adj2" fmla="val 594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But first things first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08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362" name="Picture 2" descr="gray and black HP laptop">
            <a:extLst>
              <a:ext uri="{FF2B5EF4-FFF2-40B4-BE49-F238E27FC236}">
                <a16:creationId xmlns:a16="http://schemas.microsoft.com/office/drawing/2014/main" id="{0A15E677-AB67-064C-BE37-82867AF82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B5194-F242-0843-ABC3-D8CBF60666B9}"/>
              </a:ext>
            </a:extLst>
          </p:cNvPr>
          <p:cNvSpPr txBox="1"/>
          <p:nvPr/>
        </p:nvSpPr>
        <p:spPr>
          <a:xfrm>
            <a:off x="89647" y="6400801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Photo by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NESA by Makers</a:t>
            </a:r>
            <a:r>
              <a:rPr lang="en-GB" sz="1200" dirty="0">
                <a:solidFill>
                  <a:schemeClr val="bg1"/>
                </a:solidFill>
              </a:rPr>
              <a:t> on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1FB65BC-DDE8-534B-BA9B-9C2CDD37F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4088" y="1556907"/>
            <a:ext cx="1557372" cy="2848528"/>
          </a:xfrm>
          <a:prstGeom prst="rect">
            <a:avLst/>
          </a:prstGeom>
        </p:spPr>
      </p:pic>
      <p:pic>
        <p:nvPicPr>
          <p:cNvPr id="5" name="Picture 4" descr="person using pencil">
            <a:extLst>
              <a:ext uri="{FF2B5EF4-FFF2-40B4-BE49-F238E27FC236}">
                <a16:creationId xmlns:a16="http://schemas.microsoft.com/office/drawing/2014/main" id="{F34CAAAB-39A7-2B41-8758-ED93A559C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119" y="2355034"/>
            <a:ext cx="2433845" cy="136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0E8E14-39DB-2C40-8E53-477C633142B7}"/>
              </a:ext>
            </a:extLst>
          </p:cNvPr>
          <p:cNvSpPr txBox="1"/>
          <p:nvPr/>
        </p:nvSpPr>
        <p:spPr>
          <a:xfrm>
            <a:off x="4383993" y="5455605"/>
            <a:ext cx="7808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 sources: </a:t>
            </a:r>
          </a:p>
          <a:p>
            <a:pPr algn="r"/>
            <a:r>
              <a:rPr lang="en-GB" sz="1200" dirty="0"/>
              <a:t>Photo by </a:t>
            </a:r>
            <a:r>
              <a:rPr lang="en-GB" sz="1200" dirty="0">
                <a:hlinkClick r:id="rId5"/>
              </a:rPr>
              <a:t>Ben Mullins</a:t>
            </a:r>
            <a:r>
              <a:rPr lang="en-GB" sz="1200" dirty="0"/>
              <a:t> on </a:t>
            </a:r>
            <a:r>
              <a:rPr lang="en-GB" sz="1200" dirty="0">
                <a:hlinkClick r:id="rId6"/>
              </a:rPr>
              <a:t>Unsplash</a:t>
            </a:r>
            <a:endParaRPr lang="en-GB" sz="1200" dirty="0"/>
          </a:p>
          <a:p>
            <a:pPr algn="r"/>
            <a:r>
              <a:rPr lang="de-DE" sz="1200" dirty="0"/>
              <a:t>Deeplearning4j Logo </a:t>
            </a:r>
            <a:r>
              <a:rPr lang="en-GB" sz="1200" dirty="0">
                <a:hlinkClick r:id="rId7"/>
              </a:rPr>
              <a:t>https://github.com/eclipse/deeplearning4j </a:t>
            </a:r>
            <a:endParaRPr lang="en-GB" sz="1200" dirty="0"/>
          </a:p>
          <a:p>
            <a:pPr algn="r"/>
            <a:r>
              <a:rPr lang="de-DE" sz="1200" dirty="0"/>
              <a:t>Java Logo, </a:t>
            </a:r>
            <a:r>
              <a:rPr lang="de-DE" sz="1200" dirty="0" err="1"/>
              <a:t>By</a:t>
            </a:r>
            <a:r>
              <a:rPr lang="de-DE" sz="1200" dirty="0"/>
              <a:t> Source (WP:NFCC#4), Fair </a:t>
            </a:r>
            <a:r>
              <a:rPr lang="de-DE" sz="1200" dirty="0" err="1"/>
              <a:t>use</a:t>
            </a:r>
            <a:r>
              <a:rPr lang="de-DE" sz="1200" dirty="0"/>
              <a:t>, </a:t>
            </a:r>
            <a:r>
              <a:rPr lang="de-DE" sz="1200" dirty="0">
                <a:hlinkClick r:id="rId8"/>
              </a:rPr>
              <a:t>https://en.wikipedia.org/w/index.php?curid=51298819</a:t>
            </a:r>
            <a:endParaRPr lang="de-DE" sz="1200" dirty="0"/>
          </a:p>
          <a:p>
            <a:pPr algn="r"/>
            <a:r>
              <a:rPr lang="de-DE" sz="1200" dirty="0" err="1"/>
              <a:t>Maven</a:t>
            </a:r>
            <a:r>
              <a:rPr lang="de-DE" sz="1200" dirty="0"/>
              <a:t> Logo, </a:t>
            </a:r>
            <a:r>
              <a:rPr lang="de-DE" sz="1200" dirty="0" err="1"/>
              <a:t>By</a:t>
            </a:r>
            <a:r>
              <a:rPr lang="de-DE" sz="1200" dirty="0"/>
              <a:t> Apache Software </a:t>
            </a:r>
            <a:r>
              <a:rPr lang="de-DE" sz="1200" dirty="0" err="1"/>
              <a:t>Foundation</a:t>
            </a:r>
            <a:r>
              <a:rPr lang="de-DE" sz="1200" dirty="0"/>
              <a:t> - Apache Software </a:t>
            </a:r>
            <a:r>
              <a:rPr lang="de-DE" sz="1200" dirty="0" err="1"/>
              <a:t>Foundation</a:t>
            </a:r>
            <a:r>
              <a:rPr lang="de-DE" sz="1200" dirty="0"/>
              <a:t> </a:t>
            </a:r>
            <a:r>
              <a:rPr lang="de-DE" sz="1200" dirty="0">
                <a:hlinkClick r:id="rId9"/>
              </a:rPr>
              <a:t>http://maven.apache.org/images/maventxt_logo_200.gif</a:t>
            </a:r>
            <a:r>
              <a:rPr lang="de-DE" sz="1200" dirty="0"/>
              <a:t>, Attribution, </a:t>
            </a:r>
            <a:r>
              <a:rPr lang="de-DE" sz="1200" dirty="0">
                <a:hlinkClick r:id="rId10"/>
              </a:rPr>
              <a:t>https://commons.wikimedia.org/w/index.php?curid=10365467</a:t>
            </a:r>
            <a:endParaRPr lang="de-DE" sz="1200" dirty="0"/>
          </a:p>
          <a:p>
            <a:pPr algn="r"/>
            <a:r>
              <a:rPr lang="de-DE" sz="1200" dirty="0"/>
              <a:t> </a:t>
            </a:r>
          </a:p>
          <a:p>
            <a:pPr algn="r"/>
            <a:endParaRPr lang="de-DE" sz="1200" dirty="0"/>
          </a:p>
          <a:p>
            <a:pPr algn="r"/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9B358-1817-5C42-8CCD-C8B0EC4E2F98}"/>
              </a:ext>
            </a:extLst>
          </p:cNvPr>
          <p:cNvSpPr txBox="1"/>
          <p:nvPr/>
        </p:nvSpPr>
        <p:spPr>
          <a:xfrm>
            <a:off x="536934" y="3854403"/>
            <a:ext cx="166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dataset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4D6771-0842-2B43-9B6B-FA912169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0753"/>
            <a:ext cx="10515600" cy="132556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5C383E-B272-E04D-8D7F-CA203E702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2365" y="3746657"/>
            <a:ext cx="3408440" cy="7782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453B58-AA24-2C48-BEE9-B8536225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1585" y="1793164"/>
            <a:ext cx="3810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9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48B2-0D32-A443-BC2B-07D58BCA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BACD-D2F8-4E4E-B364-CE38522C8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Type: Classification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Number of instances: 150</a:t>
            </a:r>
          </a:p>
          <a:p>
            <a:pPr lvl="1"/>
            <a:r>
              <a:rPr lang="en-US" dirty="0"/>
              <a:t>Number of attributes: 4</a:t>
            </a:r>
          </a:p>
          <a:p>
            <a:pPr lvl="2"/>
            <a:r>
              <a:rPr lang="en-GB" dirty="0"/>
              <a:t>sepal length in cm</a:t>
            </a:r>
          </a:p>
          <a:p>
            <a:pPr lvl="2"/>
            <a:r>
              <a:rPr lang="en-GB" dirty="0"/>
              <a:t>sepal width in cm</a:t>
            </a:r>
          </a:p>
          <a:p>
            <a:pPr lvl="2"/>
            <a:r>
              <a:rPr lang="en-GB" dirty="0"/>
              <a:t>petal length in cm</a:t>
            </a:r>
          </a:p>
          <a:p>
            <a:pPr lvl="2"/>
            <a:r>
              <a:rPr lang="en-GB" dirty="0"/>
              <a:t>petal width in cm</a:t>
            </a:r>
          </a:p>
          <a:p>
            <a:pPr lvl="1"/>
            <a:r>
              <a:rPr lang="en-US" dirty="0"/>
              <a:t>Number of classes: 3</a:t>
            </a:r>
          </a:p>
          <a:p>
            <a:pPr lvl="2"/>
            <a:r>
              <a:rPr lang="en-GB" dirty="0"/>
              <a:t>Iris </a:t>
            </a:r>
            <a:r>
              <a:rPr lang="en-GB" dirty="0" err="1"/>
              <a:t>Setosa</a:t>
            </a:r>
            <a:endParaRPr lang="en-GB" dirty="0"/>
          </a:p>
          <a:p>
            <a:pPr lvl="2"/>
            <a:r>
              <a:rPr lang="en-GB" dirty="0"/>
              <a:t>Iris Versicolour</a:t>
            </a:r>
          </a:p>
          <a:p>
            <a:pPr lvl="2"/>
            <a:r>
              <a:rPr lang="en-GB" dirty="0"/>
              <a:t>Iris Virginica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9EFBF-D764-4643-930C-AC8B47554CE2}"/>
              </a:ext>
            </a:extLst>
          </p:cNvPr>
          <p:cNvSpPr txBox="1"/>
          <p:nvPr/>
        </p:nvSpPr>
        <p:spPr>
          <a:xfrm>
            <a:off x="4757057" y="6492875"/>
            <a:ext cx="820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University of California, Irvine , Iris Data Set. </a:t>
            </a:r>
            <a:r>
              <a:rPr lang="en-GB" sz="1200" dirty="0">
                <a:hlinkClick r:id="rId2"/>
              </a:rPr>
              <a:t>https://archive.ics.uci.edu/ml/datasets/iris</a:t>
            </a:r>
            <a:r>
              <a:rPr lang="en-GB" sz="1200" dirty="0"/>
              <a:t> , retrieved 08.2020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247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7F38B9-166C-E44E-8558-E8253271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832" y="0"/>
            <a:ext cx="724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7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A3E-2F01-A24B-B340-4704D5BA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step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3A3D9D-E6C1-C447-AB4A-C2C7CAA43E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84723"/>
              </p:ext>
            </p:extLst>
          </p:nvPr>
        </p:nvGraphicFramePr>
        <p:xfrm>
          <a:off x="341830" y="1324108"/>
          <a:ext cx="11357361" cy="212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9AC0C6-02C7-764D-A5EA-DB131BFD5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696065"/>
              </p:ext>
            </p:extLst>
          </p:nvPr>
        </p:nvGraphicFramePr>
        <p:xfrm>
          <a:off x="341830" y="4114868"/>
          <a:ext cx="11357361" cy="212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829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7C98-0AC5-7A42-8A21-047351B5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Iris Classifier Trainer Most Valuable Code</a:t>
            </a:r>
          </a:p>
        </p:txBody>
      </p:sp>
      <p:pic>
        <p:nvPicPr>
          <p:cNvPr id="3" name="Picture 2" descr="You The Real MVP Meme |  YOU THE REAL MVC | image tagged in memes,you the real mvp | made w/ Imgflip meme maker">
            <a:extLst>
              <a:ext uri="{FF2B5EF4-FFF2-40B4-BE49-F238E27FC236}">
                <a16:creationId xmlns:a16="http://schemas.microsoft.com/office/drawing/2014/main" id="{AD64E64E-FFAB-9C45-8E24-5EBA797C5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100" y="1793875"/>
            <a:ext cx="85598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85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6C86A-D5CB-A243-B4A4-9EB442A7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5" y="2724542"/>
            <a:ext cx="12163297" cy="2953611"/>
          </a:xfrm>
        </p:spPr>
      </p:pic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2703FFA-83DC-3E47-9568-F047970202EE}"/>
              </a:ext>
            </a:extLst>
          </p:cNvPr>
          <p:cNvGraphicFramePr>
            <a:graphicFrameLocks/>
          </p:cNvGraphicFramePr>
          <p:nvPr/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751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596D-F935-6E4A-9739-BE3EF381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786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Enrique </a:t>
            </a:r>
            <a:r>
              <a:rPr lang="de-DE" sz="2400" dirty="0" err="1"/>
              <a:t>Llerena</a:t>
            </a:r>
            <a:r>
              <a:rPr lang="de-DE" sz="2400" dirty="0"/>
              <a:t> Dominguez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Twitter @</a:t>
            </a:r>
            <a:r>
              <a:rPr lang="de-DE" sz="2400" dirty="0" err="1"/>
              <a:t>ellerenad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Github</a:t>
            </a:r>
            <a:r>
              <a:rPr lang="de-DE" sz="2400" dirty="0"/>
              <a:t> @</a:t>
            </a:r>
            <a:r>
              <a:rPr lang="de-DE" sz="2400" dirty="0" err="1"/>
              <a:t>ellerenad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enrique.dominguez@mimacom.com</a:t>
            </a:r>
            <a:endParaRPr lang="de-DE" sz="2400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3E26872-3F34-0A48-83C0-DFB1BC16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6559CC-1A80-9D48-8411-5362B9B1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6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6C86A-D5CB-A243-B4A4-9EB442A7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5" y="2724542"/>
            <a:ext cx="12163297" cy="2953611"/>
          </a:xfrm>
        </p:spPr>
      </p:pic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2703FFA-83DC-3E47-9568-F047970202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020532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35EC14F-65C5-3F41-9297-D5164E9F78AA}"/>
              </a:ext>
            </a:extLst>
          </p:cNvPr>
          <p:cNvSpPr/>
          <p:nvPr/>
        </p:nvSpPr>
        <p:spPr>
          <a:xfrm>
            <a:off x="4659086" y="3675018"/>
            <a:ext cx="3204754" cy="3657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6C86A-D5CB-A243-B4A4-9EB442A7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5" y="2724542"/>
            <a:ext cx="12163297" cy="2953611"/>
          </a:xfrm>
        </p:spPr>
      </p:pic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2703FFA-83DC-3E47-9568-F047970202EE}"/>
              </a:ext>
            </a:extLst>
          </p:cNvPr>
          <p:cNvGraphicFramePr>
            <a:graphicFrameLocks/>
          </p:cNvGraphicFramePr>
          <p:nvPr/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35EC14F-65C5-3F41-9297-D5164E9F78AA}"/>
              </a:ext>
            </a:extLst>
          </p:cNvPr>
          <p:cNvSpPr/>
          <p:nvPr/>
        </p:nvSpPr>
        <p:spPr>
          <a:xfrm>
            <a:off x="4493623" y="4127863"/>
            <a:ext cx="5669280" cy="8144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80227F-F2AA-9744-918A-8A760D307F3C}"/>
              </a:ext>
            </a:extLst>
          </p:cNvPr>
          <p:cNvCxnSpPr>
            <a:cxnSpLocks/>
          </p:cNvCxnSpPr>
          <p:nvPr/>
        </p:nvCxnSpPr>
        <p:spPr>
          <a:xfrm flipH="1" flipV="1">
            <a:off x="6940731" y="4606834"/>
            <a:ext cx="618309" cy="8144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49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monitor, screen, sitting, holding&#10;&#10;Description automatically generated">
            <a:extLst>
              <a:ext uri="{FF2B5EF4-FFF2-40B4-BE49-F238E27FC236}">
                <a16:creationId xmlns:a16="http://schemas.microsoft.com/office/drawing/2014/main" id="{D12E22F7-B0EC-1F47-8F60-0C43C1535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19" y="2716305"/>
            <a:ext cx="12213619" cy="1990165"/>
          </a:xfr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655CE5A-6E3D-254C-B702-2C4B38B96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933864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470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A362B53-3D97-7742-9BD1-DDBED094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88025"/>
            <a:ext cx="12197114" cy="2132544"/>
          </a:xfr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CA898A7-5A07-F94A-9D8C-BD0ECE087C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684364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3847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2AB75-424F-0F4C-9840-32972B7A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40" y="1680878"/>
            <a:ext cx="11749919" cy="5177122"/>
          </a:xfrm>
        </p:spPr>
      </p:pic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F437F09-C040-B64A-B7DD-B42C3F286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491119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159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2AB75-424F-0F4C-9840-32972B7A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40" y="1680878"/>
            <a:ext cx="11749919" cy="517712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CBCF01-92CA-9542-930F-D8532E0795DA}"/>
              </a:ext>
            </a:extLst>
          </p:cNvPr>
          <p:cNvSpPr/>
          <p:nvPr/>
        </p:nvSpPr>
        <p:spPr>
          <a:xfrm>
            <a:off x="5434149" y="3968250"/>
            <a:ext cx="2612571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B17E0-D20C-9543-AB5C-A58A8EECDFAD}"/>
              </a:ext>
            </a:extLst>
          </p:cNvPr>
          <p:cNvSpPr/>
          <p:nvPr/>
        </p:nvSpPr>
        <p:spPr>
          <a:xfrm>
            <a:off x="3169920" y="5717661"/>
            <a:ext cx="5695406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1E3C0DA-0282-554B-855C-078E7C1117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932318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437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B2AB75-424F-0F4C-9840-32972B7A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040" y="1680878"/>
            <a:ext cx="11749919" cy="517712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CBCF01-92CA-9542-930F-D8532E0795DA}"/>
              </a:ext>
            </a:extLst>
          </p:cNvPr>
          <p:cNvSpPr/>
          <p:nvPr/>
        </p:nvSpPr>
        <p:spPr>
          <a:xfrm>
            <a:off x="5434149" y="3968250"/>
            <a:ext cx="2612571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FB17E0-D20C-9543-AB5C-A58A8EECDFAD}"/>
              </a:ext>
            </a:extLst>
          </p:cNvPr>
          <p:cNvSpPr/>
          <p:nvPr/>
        </p:nvSpPr>
        <p:spPr>
          <a:xfrm>
            <a:off x="3169920" y="5717661"/>
            <a:ext cx="5695406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729A0-3037-6D49-ACAB-E2190681D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151" y="3282602"/>
            <a:ext cx="4978518" cy="523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32033E-5AB1-B649-B210-400B111F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65" y="5371907"/>
            <a:ext cx="1835985" cy="1158631"/>
          </a:xfrm>
          <a:prstGeom prst="rect">
            <a:avLst/>
          </a:prstGeom>
        </p:spPr>
      </p:pic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6B96A16B-1ECB-BD4C-905B-D85177D31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470516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27948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5F3EF0-6C5B-D243-9F5F-506FC0E752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80473"/>
            <a:ext cx="12192000" cy="4777527"/>
          </a:xfrm>
          <a:prstGeom prst="rect">
            <a:avLst/>
          </a:prstGeom>
        </p:spPr>
      </p:pic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D0D40BC-CD4C-B340-B84D-24A62D2DE1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995354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08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1F67317-0FBD-0D4F-B761-B863B6D8B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7855"/>
            <a:ext cx="12192000" cy="3102290"/>
          </a:xfrm>
          <a:prstGeom prst="rect">
            <a:avLst/>
          </a:prstGeom>
        </p:spPr>
      </p:pic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FA62C3EF-C05D-9545-A512-214E81A372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7765935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5565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710801-2BFA-0349-B5A6-84E20D06C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14" y="1417749"/>
            <a:ext cx="10232571" cy="4889031"/>
          </a:xfrm>
          <a:prstGeom prst="rect">
            <a:avLst/>
          </a:prstGeom>
        </p:spPr>
      </p:pic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298F9A69-5D03-3948-AFCD-85E294EE0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142140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370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6596D-F935-6E4A-9739-BE3EF381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786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accent2"/>
                </a:solidFill>
              </a:rPr>
              <a:t>E</a:t>
            </a:r>
            <a:r>
              <a:rPr lang="de-DE" sz="2400" dirty="0"/>
              <a:t>nrique </a:t>
            </a:r>
            <a:r>
              <a:rPr lang="de-DE" sz="2400" dirty="0" err="1">
                <a:solidFill>
                  <a:schemeClr val="accent2"/>
                </a:solidFill>
              </a:rPr>
              <a:t>Llerena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accent2"/>
                </a:solidFill>
              </a:rPr>
              <a:t>D</a:t>
            </a:r>
            <a:r>
              <a:rPr lang="de-DE" sz="2400" dirty="0"/>
              <a:t>ominguez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Twitter @</a:t>
            </a:r>
            <a:r>
              <a:rPr lang="de-DE" sz="2400" dirty="0" err="1">
                <a:solidFill>
                  <a:schemeClr val="accent2"/>
                </a:solidFill>
              </a:rPr>
              <a:t>ellerenad</a:t>
            </a:r>
            <a:endParaRPr lang="de-DE" sz="2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Github</a:t>
            </a:r>
            <a:r>
              <a:rPr lang="de-DE" sz="2400" dirty="0"/>
              <a:t> @</a:t>
            </a:r>
            <a:r>
              <a:rPr lang="de-DE" sz="2400" dirty="0" err="1"/>
              <a:t>ellerenad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enrique.dominguez@mimacom.com</a:t>
            </a:r>
            <a:endParaRPr lang="de-DE" sz="2400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3E26872-3F34-0A48-83C0-DFB1BC16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6559CC-1A80-9D48-8411-5362B9B1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5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AA9DE-4528-DB45-9A01-487349036D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72826"/>
            <a:ext cx="12192000" cy="2712347"/>
          </a:xfrm>
          <a:prstGeom prst="rect">
            <a:avLst/>
          </a:prstGeom>
        </p:spPr>
      </p:pic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4F598349-FBB4-3C4C-843C-A3715FB165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838176"/>
              </p:ext>
            </p:extLst>
          </p:nvPr>
        </p:nvGraphicFramePr>
        <p:xfrm>
          <a:off x="-11618" y="195779"/>
          <a:ext cx="12192000" cy="984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2299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16C2-5990-B146-958A-456B9207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step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2FE177-B99F-794C-8EC9-A710D791C6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509689"/>
              </p:ext>
            </p:extLst>
          </p:nvPr>
        </p:nvGraphicFramePr>
        <p:xfrm>
          <a:off x="0" y="2664822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914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07C98-0AC5-7A42-8A21-047351B5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Iris Classifier </a:t>
            </a:r>
            <a:r>
              <a:rPr lang="en-GB" dirty="0"/>
              <a:t>Predictor</a:t>
            </a:r>
            <a:r>
              <a:rPr lang="en-US" dirty="0"/>
              <a:t> Most Valuable Code</a:t>
            </a:r>
          </a:p>
        </p:txBody>
      </p:sp>
      <p:pic>
        <p:nvPicPr>
          <p:cNvPr id="3" name="Picture 2" descr="You The Real MVP Meme |  YOU THE REAL MVC | image tagged in memes,you the real mvp | made w/ Imgflip meme maker">
            <a:extLst>
              <a:ext uri="{FF2B5EF4-FFF2-40B4-BE49-F238E27FC236}">
                <a16:creationId xmlns:a16="http://schemas.microsoft.com/office/drawing/2014/main" id="{5D2A97D0-0092-2442-94B9-6D016871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100" y="1793875"/>
            <a:ext cx="85598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56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7A1E74-77A2-F14B-BA61-58B91DB8D4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6081"/>
            <a:ext cx="12192000" cy="2885837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89D723-734D-6746-8E4F-E519C5D9A4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990519"/>
              </p:ext>
            </p:extLst>
          </p:nvPr>
        </p:nvGraphicFramePr>
        <p:xfrm>
          <a:off x="0" y="0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9683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590E37B-6B7B-1E41-ACCC-605E3901E0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1708844"/>
            <a:ext cx="10711542" cy="4713728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392CD18-F0A1-0E46-9B0E-962914D21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338389"/>
              </p:ext>
            </p:extLst>
          </p:nvPr>
        </p:nvGraphicFramePr>
        <p:xfrm>
          <a:off x="0" y="0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2727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19CC54-E713-854D-B3BF-B87ACF4E91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1579"/>
            <a:ext cx="12192000" cy="2414841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2053D4-E436-C249-AC96-6226A1802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622401"/>
              </p:ext>
            </p:extLst>
          </p:nvPr>
        </p:nvGraphicFramePr>
        <p:xfrm>
          <a:off x="0" y="0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441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A9A881-095A-0D41-AF0F-3974BC8F2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39931"/>
              </p:ext>
            </p:extLst>
          </p:nvPr>
        </p:nvGraphicFramePr>
        <p:xfrm>
          <a:off x="0" y="0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F4457-B787-934A-8350-343D12EE445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1439"/>
            <a:ext cx="12192000" cy="36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8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A9A881-095A-0D41-AF0F-3974BC8F28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2000" cy="15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672A5EC0-195E-544D-BF10-D186BD9204E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52167"/>
            <a:ext cx="12192000" cy="30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7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B61C0B-C673-304D-928A-263564DD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523"/>
            <a:ext cx="12192000" cy="45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4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6FD9-4CF4-D149-8ACE-F4C7351A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143" y="2733561"/>
            <a:ext cx="3657600" cy="1325563"/>
          </a:xfrm>
        </p:spPr>
        <p:txBody>
          <a:bodyPr/>
          <a:lstStyle/>
          <a:p>
            <a:r>
              <a:rPr lang="en-US" dirty="0"/>
              <a:t>Peter is happy!</a:t>
            </a:r>
          </a:p>
        </p:txBody>
      </p:sp>
      <p:pic>
        <p:nvPicPr>
          <p:cNvPr id="36" name="Picture 2" descr="selective focus photo of man wearing black suit jacket holding flower bouquet">
            <a:extLst>
              <a:ext uri="{FF2B5EF4-FFF2-40B4-BE49-F238E27FC236}">
                <a16:creationId xmlns:a16="http://schemas.microsoft.com/office/drawing/2014/main" id="{81CE6303-E7A1-D740-9A50-76B550A0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0825" y="-32657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Callout 36">
            <a:extLst>
              <a:ext uri="{FF2B5EF4-FFF2-40B4-BE49-F238E27FC236}">
                <a16:creationId xmlns:a16="http://schemas.microsoft.com/office/drawing/2014/main" id="{7164AFFC-3D38-784C-9584-EB25E39B5623}"/>
              </a:ext>
            </a:extLst>
          </p:cNvPr>
          <p:cNvSpPr/>
          <p:nvPr/>
        </p:nvSpPr>
        <p:spPr>
          <a:xfrm>
            <a:off x="4256314" y="132227"/>
            <a:ext cx="4430486" cy="1761886"/>
          </a:xfrm>
          <a:prstGeom prst="wedgeEllipseCallout">
            <a:avLst>
              <a:gd name="adj1" fmla="val -41543"/>
              <a:gd name="adj2" fmla="val 594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Now my friends can classify these flowers just by calling the </a:t>
            </a:r>
            <a:r>
              <a:rPr lang="en-GB" dirty="0" err="1">
                <a:solidFill>
                  <a:schemeClr val="tx1"/>
                </a:solidFill>
              </a:rPr>
              <a:t>FlowerClassification</a:t>
            </a:r>
            <a:r>
              <a:rPr lang="en-GB" dirty="0">
                <a:solidFill>
                  <a:schemeClr val="tx1"/>
                </a:solidFill>
              </a:rPr>
              <a:t> API with the measurements! :D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3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0A1AFB1C-6F69-244D-80B1-92568695D3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412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E65104-3AC4-984E-B50F-54C8ED083D0A}"/>
              </a:ext>
            </a:extLst>
          </p:cNvPr>
          <p:cNvSpPr/>
          <p:nvPr/>
        </p:nvSpPr>
        <p:spPr>
          <a:xfrm>
            <a:off x="9262753" y="0"/>
            <a:ext cx="2978460" cy="106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3448309A-CBD3-FE4E-ADD8-0AB2580E69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83" y="191624"/>
            <a:ext cx="2394000" cy="6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3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16EA-CF2B-4B4A-942F-350D9CCE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66D1-6BD8-8F44-83EE-D08632E83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main steps</a:t>
            </a:r>
          </a:p>
          <a:p>
            <a:pPr lvl="1"/>
            <a:r>
              <a:rPr lang="en-US" dirty="0"/>
              <a:t>Training</a:t>
            </a:r>
          </a:p>
          <a:p>
            <a:pPr lvl="2"/>
            <a:r>
              <a:rPr lang="en-US" dirty="0"/>
              <a:t>Input: Labeled dataset</a:t>
            </a:r>
          </a:p>
          <a:p>
            <a:pPr lvl="2"/>
            <a:r>
              <a:rPr lang="en-US" dirty="0"/>
              <a:t>Output: Trained model</a:t>
            </a:r>
          </a:p>
          <a:p>
            <a:pPr lvl="1"/>
            <a:r>
              <a:rPr lang="en-US" dirty="0"/>
              <a:t>Prediction</a:t>
            </a:r>
          </a:p>
          <a:p>
            <a:pPr lvl="2"/>
            <a:r>
              <a:rPr lang="en-US" dirty="0"/>
              <a:t>Input: Trained model + unlabeled data</a:t>
            </a:r>
          </a:p>
          <a:p>
            <a:pPr lvl="2"/>
            <a:r>
              <a:rPr lang="en-US" dirty="0"/>
              <a:t>Output: Prediction -&gt; in this case, of type “classification”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How to use Deeplearning4j to train a model, export it, load it and perform a prediction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57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F3C-5420-8240-9C40-E7F5254B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4FA1-73B9-AB4B-8483-05CB8252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endParaRPr lang="en-US" dirty="0"/>
          </a:p>
          <a:p>
            <a:r>
              <a:rPr lang="en-US" dirty="0"/>
              <a:t>Unsupervised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B348B-0B91-6E46-BB77-EE9C625C7A8C}"/>
              </a:ext>
            </a:extLst>
          </p:cNvPr>
          <p:cNvSpPr txBox="1"/>
          <p:nvPr/>
        </p:nvSpPr>
        <p:spPr>
          <a:xfrm>
            <a:off x="4757057" y="6492875"/>
            <a:ext cx="820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Wikipedia, Machine Learning. </a:t>
            </a:r>
            <a:r>
              <a:rPr lang="en-GB" sz="1200" dirty="0">
                <a:hlinkClick r:id="rId2"/>
              </a:rPr>
              <a:t>https://en.wikipedia.org/wiki/Machine_learning</a:t>
            </a:r>
            <a:r>
              <a:rPr lang="en-GB" sz="1200" dirty="0"/>
              <a:t> , retrieved 08.2020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8727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F3C-5420-8240-9C40-E7F5254B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4FA1-73B9-AB4B-8483-05CB8252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Supervised</a:t>
            </a:r>
          </a:p>
          <a:p>
            <a:pPr lvl="1"/>
            <a:r>
              <a:rPr lang="en-US"/>
              <a:t>Classification</a:t>
            </a:r>
          </a:p>
          <a:p>
            <a:pPr lvl="1"/>
            <a:r>
              <a:rPr lang="en-US"/>
              <a:t>Regression</a:t>
            </a:r>
          </a:p>
          <a:p>
            <a:endParaRPr lang="en-US"/>
          </a:p>
          <a:p>
            <a:r>
              <a:rPr lang="en-US"/>
              <a:t>Unsupervised</a:t>
            </a:r>
          </a:p>
          <a:p>
            <a:endParaRPr lang="en-US"/>
          </a:p>
          <a:p>
            <a:r>
              <a:rPr lang="en-US"/>
              <a:t>Reinforcement learning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86DA7F-1FF6-C241-B950-39292F000B52}"/>
              </a:ext>
            </a:extLst>
          </p:cNvPr>
          <p:cNvCxnSpPr>
            <a:cxnSpLocks/>
            <a:stCxn id="2050" idx="1"/>
          </p:cNvCxnSpPr>
          <p:nvPr/>
        </p:nvCxnSpPr>
        <p:spPr>
          <a:xfrm flipH="1" flipV="1">
            <a:off x="4895277" y="2485710"/>
            <a:ext cx="3205014" cy="917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FB8302-F058-404E-A99E-513644379F93}"/>
              </a:ext>
            </a:extLst>
          </p:cNvPr>
          <p:cNvCxnSpPr>
            <a:cxnSpLocks/>
            <a:stCxn id="2050" idx="1"/>
          </p:cNvCxnSpPr>
          <p:nvPr/>
        </p:nvCxnSpPr>
        <p:spPr>
          <a:xfrm flipH="1">
            <a:off x="4895273" y="3403484"/>
            <a:ext cx="3205018" cy="36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831B32-4518-A042-8F1B-8DCD3207BEEF}"/>
              </a:ext>
            </a:extLst>
          </p:cNvPr>
          <p:cNvCxnSpPr>
            <a:cxnSpLocks/>
            <a:stCxn id="2050" idx="1"/>
          </p:cNvCxnSpPr>
          <p:nvPr/>
        </p:nvCxnSpPr>
        <p:spPr>
          <a:xfrm flipH="1">
            <a:off x="4965107" y="3403484"/>
            <a:ext cx="3135184" cy="1365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3BB374-1FF8-0244-AE51-BB02CC2AA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291" y="2622434"/>
            <a:ext cx="3810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97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736B-E21C-6D4E-9F11-B5A51A31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831B-CE5C-7142-AFF4-02C2834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Examples:</a:t>
            </a:r>
          </a:p>
          <a:p>
            <a:pPr lvl="1"/>
            <a:r>
              <a:rPr lang="en-GB" dirty="0"/>
              <a:t>Support Vector Machines</a:t>
            </a:r>
          </a:p>
          <a:p>
            <a:pPr lvl="1"/>
            <a:r>
              <a:rPr lang="en-GB" dirty="0"/>
              <a:t>Linear regression</a:t>
            </a:r>
          </a:p>
          <a:p>
            <a:pPr lvl="1"/>
            <a:r>
              <a:rPr lang="en-GB" dirty="0"/>
              <a:t>Logistic regression</a:t>
            </a:r>
          </a:p>
          <a:p>
            <a:pPr lvl="1"/>
            <a:r>
              <a:rPr lang="en-GB" dirty="0"/>
              <a:t>Naive Bayes</a:t>
            </a:r>
          </a:p>
          <a:p>
            <a:pPr lvl="1"/>
            <a:r>
              <a:rPr lang="en-GB" dirty="0"/>
              <a:t>Linear discriminant analysis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Neural Networks (Multilayer perceptron)</a:t>
            </a:r>
          </a:p>
          <a:p>
            <a:pPr lvl="1"/>
            <a:r>
              <a:rPr lang="en-GB" dirty="0"/>
              <a:t>…</a:t>
            </a:r>
          </a:p>
          <a:p>
            <a:endParaRPr lang="en-GB" dirty="0"/>
          </a:p>
          <a:p>
            <a:endParaRPr lang="en-GB" b="1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AE1E6D-1E19-3A42-A0FE-BED84F2169C7}"/>
              </a:ext>
            </a:extLst>
          </p:cNvPr>
          <p:cNvCxnSpPr>
            <a:cxnSpLocks/>
          </p:cNvCxnSpPr>
          <p:nvPr/>
        </p:nvCxnSpPr>
        <p:spPr>
          <a:xfrm flipH="1">
            <a:off x="7033189" y="3537527"/>
            <a:ext cx="1002447" cy="1128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868A9ED8-5840-114F-AB88-1E5BE2D2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291" y="2622434"/>
            <a:ext cx="3810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7E0EF-8F2C-B34D-885F-D4877EB2A5BB}"/>
              </a:ext>
            </a:extLst>
          </p:cNvPr>
          <p:cNvSpPr txBox="1"/>
          <p:nvPr/>
        </p:nvSpPr>
        <p:spPr>
          <a:xfrm>
            <a:off x="4757057" y="6492875"/>
            <a:ext cx="820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Wikipedia, Machine Learning. </a:t>
            </a:r>
            <a:r>
              <a:rPr lang="en-GB" sz="1200" dirty="0">
                <a:hlinkClick r:id="rId3"/>
              </a:rPr>
              <a:t>https://en.wikipedia.org/wiki/Machine_learning</a:t>
            </a:r>
            <a:r>
              <a:rPr lang="en-GB" sz="1200" dirty="0"/>
              <a:t> , retrieved 08.2020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7164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7F0F-5A52-484F-A4F6-209D0C06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Deeplearning4j integrations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A5A53-79A5-F24F-9215-5E8825F00E35}"/>
              </a:ext>
            </a:extLst>
          </p:cNvPr>
          <p:cNvSpPr txBox="1"/>
          <p:nvPr/>
        </p:nvSpPr>
        <p:spPr>
          <a:xfrm>
            <a:off x="838200" y="5973423"/>
            <a:ext cx="566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sources</a:t>
            </a:r>
          </a:p>
          <a:p>
            <a:r>
              <a:rPr lang="en-US" sz="1200" dirty="0"/>
              <a:t>Apache Spark logo, </a:t>
            </a:r>
            <a:r>
              <a:rPr lang="en-US" sz="1200" dirty="0">
                <a:hlinkClick r:id="rId2"/>
              </a:rPr>
              <a:t>https://spark.apache.org/images/spark-logo-trademark.png</a:t>
            </a:r>
            <a:endParaRPr lang="en-US" sz="1200" dirty="0"/>
          </a:p>
          <a:p>
            <a:r>
              <a:rPr lang="en-US" sz="1200" dirty="0"/>
              <a:t>Apache Hadoop logo, </a:t>
            </a:r>
            <a:r>
              <a:rPr lang="en-US" sz="1200" dirty="0">
                <a:hlinkClick r:id="rId3"/>
              </a:rPr>
              <a:t>https://hadoop.apache.org/hadoop-logo.jpg</a:t>
            </a:r>
            <a:r>
              <a:rPr lang="en-US" sz="1200" dirty="0"/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2A2375DF-AC89-6F45-A97B-8073AA07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4679" y="1415980"/>
            <a:ext cx="3117273" cy="16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doop-logo">
            <a:extLst>
              <a:ext uri="{FF2B5EF4-FFF2-40B4-BE49-F238E27FC236}">
                <a16:creationId xmlns:a16="http://schemas.microsoft.com/office/drawing/2014/main" id="{98E67D49-2975-DD48-9520-BE67E81B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4679" y="3783897"/>
            <a:ext cx="35687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B736C-4E0D-A140-AA8B-010FB94B1135}"/>
              </a:ext>
            </a:extLst>
          </p:cNvPr>
          <p:cNvSpPr txBox="1"/>
          <p:nvPr/>
        </p:nvSpPr>
        <p:spPr>
          <a:xfrm>
            <a:off x="838200" y="3167390"/>
            <a:ext cx="40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Distributed training</a:t>
            </a:r>
          </a:p>
        </p:txBody>
      </p:sp>
    </p:spTree>
    <p:extLst>
      <p:ext uri="{BB962C8B-B14F-4D97-AF65-F5344CB8AC3E}">
        <p14:creationId xmlns:p14="http://schemas.microsoft.com/office/powerpoint/2010/main" val="974895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7F0F-5A52-484F-A4F6-209D0C06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Deeplearning4j integrations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C94C7A-BC5A-044C-BCEC-4C0CA788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2377" y="3840652"/>
            <a:ext cx="4525818" cy="13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CA5A53-79A5-F24F-9215-5E8825F00E35}"/>
              </a:ext>
            </a:extLst>
          </p:cNvPr>
          <p:cNvSpPr txBox="1"/>
          <p:nvPr/>
        </p:nvSpPr>
        <p:spPr>
          <a:xfrm>
            <a:off x="838200" y="6169709"/>
            <a:ext cx="5667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 source: </a:t>
            </a:r>
          </a:p>
          <a:p>
            <a:r>
              <a:rPr lang="en-US" sz="1200" dirty="0" err="1"/>
              <a:t>Keras</a:t>
            </a:r>
            <a:r>
              <a:rPr lang="en-US" sz="1200" dirty="0"/>
              <a:t> logo, </a:t>
            </a:r>
            <a:r>
              <a:rPr lang="en-US" sz="1200" dirty="0">
                <a:hlinkClick r:id="rId3"/>
              </a:rPr>
              <a:t>https://keras.io/img/logo.png</a:t>
            </a:r>
            <a:endParaRPr lang="en-US" sz="1200" dirty="0"/>
          </a:p>
          <a:p>
            <a:r>
              <a:rPr lang="en-US" sz="1200" dirty="0" err="1"/>
              <a:t>Nivida</a:t>
            </a:r>
            <a:r>
              <a:rPr lang="en-US" sz="1200" dirty="0"/>
              <a:t> CUDA logo, </a:t>
            </a:r>
            <a:r>
              <a:rPr lang="en-US" sz="1200" dirty="0">
                <a:hlinkClick r:id="rId4"/>
              </a:rPr>
              <a:t>https://en.wikipedia.org/w/index.php?curid=53650345</a:t>
            </a:r>
            <a:r>
              <a:rPr lang="en-US" sz="1200" dirty="0"/>
              <a:t> </a:t>
            </a:r>
          </a:p>
          <a:p>
            <a:r>
              <a:rPr lang="en-US" sz="1200" dirty="0"/>
              <a:t> 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DA2150C-F39E-974C-A703-9C6729C88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3204" y="1690688"/>
            <a:ext cx="3117273" cy="188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B736C-4E0D-A140-AA8B-010FB94B1135}"/>
              </a:ext>
            </a:extLst>
          </p:cNvPr>
          <p:cNvSpPr txBox="1"/>
          <p:nvPr/>
        </p:nvSpPr>
        <p:spPr>
          <a:xfrm>
            <a:off x="838200" y="2373474"/>
            <a:ext cx="40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Parallel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F8E39C-75F1-1647-A70A-2BDBFB087AE2}"/>
              </a:ext>
            </a:extLst>
          </p:cNvPr>
          <p:cNvSpPr txBox="1"/>
          <p:nvPr/>
        </p:nvSpPr>
        <p:spPr>
          <a:xfrm>
            <a:off x="838200" y="4235227"/>
            <a:ext cx="40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 models</a:t>
            </a:r>
          </a:p>
        </p:txBody>
      </p:sp>
    </p:spTree>
    <p:extLst>
      <p:ext uri="{BB962C8B-B14F-4D97-AF65-F5344CB8AC3E}">
        <p14:creationId xmlns:p14="http://schemas.microsoft.com/office/powerpoint/2010/main" val="1881125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7F0F-5A52-484F-A4F6-209D0C06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Deeplearning4j integrations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0C94C7A-BC5A-044C-BCEC-4C0CA788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3091" y="1961643"/>
            <a:ext cx="4525818" cy="13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CA5A53-79A5-F24F-9215-5E8825F00E35}"/>
              </a:ext>
            </a:extLst>
          </p:cNvPr>
          <p:cNvSpPr txBox="1"/>
          <p:nvPr/>
        </p:nvSpPr>
        <p:spPr>
          <a:xfrm>
            <a:off x="838200" y="5938876"/>
            <a:ext cx="566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</a:p>
          <a:p>
            <a:r>
              <a:rPr lang="en-US" sz="1200" dirty="0" err="1"/>
              <a:t>Keras</a:t>
            </a:r>
            <a:r>
              <a:rPr lang="en-US" sz="1200" dirty="0"/>
              <a:t> logo, </a:t>
            </a:r>
            <a:r>
              <a:rPr lang="en-US" sz="1200" dirty="0">
                <a:hlinkClick r:id="rId3"/>
              </a:rPr>
              <a:t>https://keras.io/img/logo.png</a:t>
            </a:r>
            <a:endParaRPr lang="en-US" sz="1200" dirty="0"/>
          </a:p>
          <a:p>
            <a:r>
              <a:rPr lang="en-US" sz="1200" dirty="0" err="1"/>
              <a:t>Keras</a:t>
            </a:r>
            <a:r>
              <a:rPr lang="en-US" sz="1200" dirty="0"/>
              <a:t> description, </a:t>
            </a:r>
            <a:r>
              <a:rPr lang="en-US" sz="1200" dirty="0" err="1"/>
              <a:t>Keras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https://en.wikipedia.org/wiki/Keras</a:t>
            </a:r>
            <a:r>
              <a:rPr lang="en-US" sz="1200" dirty="0"/>
              <a:t> , retrieved 08/2020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741E9D-CE5B-BA49-B6CD-60211A8C5599}"/>
              </a:ext>
            </a:extLst>
          </p:cNvPr>
          <p:cNvSpPr/>
          <p:nvPr/>
        </p:nvSpPr>
        <p:spPr>
          <a:xfrm>
            <a:off x="838200" y="3986219"/>
            <a:ext cx="11292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Keras</a:t>
            </a:r>
            <a:r>
              <a:rPr lang="en-US" dirty="0"/>
              <a:t> is an open-source neural-network library written in Python. It is capable of running on top of TensorFlow, Microsoft Cognitive Toolkit, R, Theano, or </a:t>
            </a:r>
            <a:r>
              <a:rPr lang="en-US" dirty="0" err="1"/>
              <a:t>PlaidML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294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9FCF97-9F61-6F4A-8EE9-AED5CE875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107465" cy="964910"/>
          </a:xfrm>
        </p:spPr>
        <p:txBody>
          <a:bodyPr/>
          <a:lstStyle/>
          <a:p>
            <a:r>
              <a:rPr lang="en-US" dirty="0"/>
              <a:t>One step back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064C3-26C9-4042-8045-C87E68BD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665" y="0"/>
            <a:ext cx="724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8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530371-11BB-1046-90D5-A2D47144F21A}"/>
              </a:ext>
            </a:extLst>
          </p:cNvPr>
          <p:cNvSpPr txBox="1"/>
          <p:nvPr/>
        </p:nvSpPr>
        <p:spPr>
          <a:xfrm>
            <a:off x="709301" y="3167390"/>
            <a:ext cx="407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Decoupled in time!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E73465-A1DC-D54F-AA1B-8659CB3B43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300" y="0"/>
            <a:ext cx="693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F7E08A-C0F5-4542-A863-AC98ACEB1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564" y="265595"/>
            <a:ext cx="1117238" cy="20434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C44B20E-7AF3-214E-8E5C-EAC0688ACE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564" y="4566250"/>
            <a:ext cx="1117238" cy="204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727CD-E497-BC42-A2C4-945ECBE20C99}"/>
              </a:ext>
            </a:extLst>
          </p:cNvPr>
          <p:cNvSpPr txBox="1"/>
          <p:nvPr/>
        </p:nvSpPr>
        <p:spPr>
          <a:xfrm>
            <a:off x="0" y="6346170"/>
            <a:ext cx="249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 JVM Language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FBFC6-632A-A748-BA61-A2DA1D2F4C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254" y="0"/>
            <a:ext cx="693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482" name="Picture 2" descr="ball with number lot">
            <a:extLst>
              <a:ext uri="{FF2B5EF4-FFF2-40B4-BE49-F238E27FC236}">
                <a16:creationId xmlns:a16="http://schemas.microsoft.com/office/drawing/2014/main" id="{90EC555F-F41A-194B-A0D1-885C2C6A6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845AD-316E-7140-B7F0-BA7D1DD0C769}"/>
              </a:ext>
            </a:extLst>
          </p:cNvPr>
          <p:cNvSpPr txBox="1"/>
          <p:nvPr/>
        </p:nvSpPr>
        <p:spPr>
          <a:xfrm>
            <a:off x="8873556" y="6440100"/>
            <a:ext cx="4141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GB" sz="1200" dirty="0"/>
              <a:t>Photo by </a:t>
            </a:r>
            <a:r>
              <a:rPr lang="en-GB" sz="1200" dirty="0">
                <a:hlinkClick r:id="rId3"/>
              </a:rPr>
              <a:t>dylan nolte</a:t>
            </a:r>
            <a:r>
              <a:rPr lang="en-GB" sz="1200" dirty="0"/>
              <a:t> on </a:t>
            </a:r>
            <a:r>
              <a:rPr lang="en-GB" sz="1200" dirty="0">
                <a:hlinkClick r:id="rId4"/>
              </a:rPr>
              <a:t>Unsplash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8327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51132B9-B9AC-654F-9C1F-F8978E03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8069" y="2148492"/>
            <a:ext cx="5063837" cy="14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67ED84-8B67-E34B-87A4-BD727F85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85723"/>
            <a:ext cx="4375731" cy="17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1B92E-C5A9-8D4C-9A61-2C59B4C5F9CC}"/>
              </a:ext>
            </a:extLst>
          </p:cNvPr>
          <p:cNvSpPr txBox="1"/>
          <p:nvPr/>
        </p:nvSpPr>
        <p:spPr>
          <a:xfrm>
            <a:off x="5876228" y="252880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F6FF0-1D83-DA43-AF34-AD60739B8DB9}"/>
              </a:ext>
            </a:extLst>
          </p:cNvPr>
          <p:cNvSpPr txBox="1"/>
          <p:nvPr/>
        </p:nvSpPr>
        <p:spPr>
          <a:xfrm>
            <a:off x="5021699" y="3986671"/>
            <a:ext cx="21486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Flexibility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3CEF52-EA46-0E4F-A61D-D365F2D5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0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5B91B-7632-784F-B7FD-C712EB7074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600" y="4558147"/>
            <a:ext cx="1117238" cy="20434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080B18E-F63B-8640-A4E8-2AE96B44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740" y="928255"/>
            <a:ext cx="3412958" cy="100277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1C5-11C9-084B-A9F9-E31C2F6E8C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90" y="0"/>
            <a:ext cx="817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8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7F0F-5A52-484F-A4F6-209D0C06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Deeplearning4j integrations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1132B9-B9AC-654F-9C1F-F8978E03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2370" y="3532771"/>
            <a:ext cx="3282467" cy="9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67ED84-8B67-E34B-87A4-BD727F85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8096" y="3429000"/>
            <a:ext cx="2827946" cy="115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1B92E-C5A9-8D4C-9A61-2C59B4C5F9CC}"/>
              </a:ext>
            </a:extLst>
          </p:cNvPr>
          <p:cNvSpPr txBox="1"/>
          <p:nvPr/>
        </p:nvSpPr>
        <p:spPr>
          <a:xfrm>
            <a:off x="5797411" y="365478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F6FF0-1D83-DA43-AF34-AD60739B8DB9}"/>
              </a:ext>
            </a:extLst>
          </p:cNvPr>
          <p:cNvSpPr txBox="1"/>
          <p:nvPr/>
        </p:nvSpPr>
        <p:spPr>
          <a:xfrm>
            <a:off x="4942882" y="4720163"/>
            <a:ext cx="21486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Flexibility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14C01-4CE6-D24C-8A8B-E26DDE5C9233}"/>
              </a:ext>
            </a:extLst>
          </p:cNvPr>
          <p:cNvSpPr txBox="1"/>
          <p:nvPr/>
        </p:nvSpPr>
        <p:spPr>
          <a:xfrm>
            <a:off x="309172" y="2056397"/>
            <a:ext cx="7041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the integration of people with different technical profiles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Opens the door to more pretrained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61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439C-AE1F-394E-BC56-640087A6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3EE3-27D7-5A4D-8251-502F5CC1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Deeplearning4j’s Model Zoo</a:t>
            </a:r>
          </a:p>
          <a:p>
            <a:pPr lvl="1"/>
            <a:r>
              <a:rPr lang="en-US" dirty="0"/>
              <a:t>OpenCV</a:t>
            </a:r>
          </a:p>
        </p:txBody>
      </p:sp>
    </p:spTree>
    <p:extLst>
      <p:ext uri="{BB962C8B-B14F-4D97-AF65-F5344CB8AC3E}">
        <p14:creationId xmlns:p14="http://schemas.microsoft.com/office/powerpoint/2010/main" val="3292871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C22E-2E14-E041-A69A-98D20D83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3562"/>
            <a:ext cx="3022246" cy="3190875"/>
          </a:xfrm>
        </p:spPr>
        <p:txBody>
          <a:bodyPr>
            <a:normAutofit/>
          </a:bodyPr>
          <a:lstStyle/>
          <a:p>
            <a:r>
              <a:rPr lang="en-US" sz="3200" dirty="0"/>
              <a:t>Deeplearning4j’s Model Zoo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D3FCB-B38F-5941-A44F-2D1C0C74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46" y="0"/>
            <a:ext cx="8331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AB16CC-833E-F749-A197-99828CB96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" r="185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F7EEA-6F8C-CF41-8BE3-E6F7A3DCCCB2}"/>
              </a:ext>
            </a:extLst>
          </p:cNvPr>
          <p:cNvSpPr txBox="1"/>
          <p:nvPr/>
        </p:nvSpPr>
        <p:spPr>
          <a:xfrm>
            <a:off x="2877452" y="6395053"/>
            <a:ext cx="5667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</a:t>
            </a:r>
          </a:p>
          <a:p>
            <a:r>
              <a:rPr lang="en-US" sz="1200" dirty="0"/>
              <a:t>Yolo Logo , </a:t>
            </a:r>
            <a:r>
              <a:rPr lang="en-US" sz="1200" dirty="0">
                <a:hlinkClick r:id="rId3"/>
              </a:rPr>
              <a:t>https://pjreddie.com/media/image/yologo_2.png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4147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F21C495-98E4-124A-BEC8-E8A525E0E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8509" y="-319610"/>
            <a:ext cx="9494982" cy="801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9E31C-1542-0E4E-A25F-D906A326E729}"/>
              </a:ext>
            </a:extLst>
          </p:cNvPr>
          <p:cNvSpPr txBox="1"/>
          <p:nvPr/>
        </p:nvSpPr>
        <p:spPr>
          <a:xfrm>
            <a:off x="5879507" y="6396335"/>
            <a:ext cx="674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</a:t>
            </a:r>
          </a:p>
          <a:p>
            <a:r>
              <a:rPr lang="en-US" sz="1200" dirty="0"/>
              <a:t>Yolo Example , </a:t>
            </a:r>
            <a:r>
              <a:rPr lang="en-US" sz="1200" dirty="0">
                <a:hlinkClick r:id="rId3"/>
              </a:rPr>
              <a:t>https://pjreddie.com/media/image/Screen_Shot_2018-03-24_at_10.48.42_PM.png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943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41928-522C-1E40-AA95-A0BCC0209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98302"/>
              </p:ext>
            </p:extLst>
          </p:nvPr>
        </p:nvGraphicFramePr>
        <p:xfrm>
          <a:off x="221673" y="1535912"/>
          <a:ext cx="11748654" cy="497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8976">
                  <a:extLst>
                    <a:ext uri="{9D8B030D-6E8A-4147-A177-3AD203B41FA5}">
                      <a16:colId xmlns:a16="http://schemas.microsoft.com/office/drawing/2014/main" val="2118227744"/>
                    </a:ext>
                  </a:extLst>
                </a:gridCol>
                <a:gridCol w="1601079">
                  <a:extLst>
                    <a:ext uri="{9D8B030D-6E8A-4147-A177-3AD203B41FA5}">
                      <a16:colId xmlns:a16="http://schemas.microsoft.com/office/drawing/2014/main" val="3239128264"/>
                    </a:ext>
                  </a:extLst>
                </a:gridCol>
                <a:gridCol w="1378706">
                  <a:extLst>
                    <a:ext uri="{9D8B030D-6E8A-4147-A177-3AD203B41FA5}">
                      <a16:colId xmlns:a16="http://schemas.microsoft.com/office/drawing/2014/main" val="3695018291"/>
                    </a:ext>
                  </a:extLst>
                </a:gridCol>
                <a:gridCol w="1678909">
                  <a:extLst>
                    <a:ext uri="{9D8B030D-6E8A-4147-A177-3AD203B41FA5}">
                      <a16:colId xmlns:a16="http://schemas.microsoft.com/office/drawing/2014/main" val="363969610"/>
                    </a:ext>
                  </a:extLst>
                </a:gridCol>
                <a:gridCol w="1260108">
                  <a:extLst>
                    <a:ext uri="{9D8B030D-6E8A-4147-A177-3AD203B41FA5}">
                      <a16:colId xmlns:a16="http://schemas.microsoft.com/office/drawing/2014/main" val="1592263736"/>
                    </a:ext>
                  </a:extLst>
                </a:gridCol>
                <a:gridCol w="1304582">
                  <a:extLst>
                    <a:ext uri="{9D8B030D-6E8A-4147-A177-3AD203B41FA5}">
                      <a16:colId xmlns:a16="http://schemas.microsoft.com/office/drawing/2014/main" val="1934595784"/>
                    </a:ext>
                  </a:extLst>
                </a:gridCol>
                <a:gridCol w="1323113">
                  <a:extLst>
                    <a:ext uri="{9D8B030D-6E8A-4147-A177-3AD203B41FA5}">
                      <a16:colId xmlns:a16="http://schemas.microsoft.com/office/drawing/2014/main" val="1537425465"/>
                    </a:ext>
                  </a:extLst>
                </a:gridCol>
                <a:gridCol w="1423181">
                  <a:extLst>
                    <a:ext uri="{9D8B030D-6E8A-4147-A177-3AD203B41FA5}">
                      <a16:colId xmlns:a16="http://schemas.microsoft.com/office/drawing/2014/main" val="3264734505"/>
                    </a:ext>
                  </a:extLst>
                </a:gridCol>
              </a:tblGrid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person</a:t>
                      </a:r>
                      <a:endParaRPr lang="en-GB" sz="2000" b="0" i="0" u="none" strike="noStrike" dirty="0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fire hydrant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elephant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skis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wine glass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broccoli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diningtable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toaster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9956635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bicycle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stop sign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bear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snowboard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cup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carrot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toilet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sink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4421208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car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parking meter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zebra</a:t>
                      </a:r>
                      <a:endParaRPr lang="en-GB" sz="2000" b="0" i="0" u="none" strike="noStrike" dirty="0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sports ball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fork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hot dog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tvmonitor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refrigerator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31231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motorbike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bench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giraffe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kite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knife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pizza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laptop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book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0337404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aeroplane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bird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backpack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baseball bat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spoon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donut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mouse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clock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0999355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bus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cat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umbrella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baseball glove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bowl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cake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remote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vase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63306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train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dog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handbag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skateboard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banana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chair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keyboard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scissors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3028413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truck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horse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tie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surfboard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apple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sofa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cell phone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teddy bear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5842074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boat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sheep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suitcase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tennis racket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sandwich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pottedplant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microwave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hair drier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1605182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traffic light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cow</a:t>
                      </a:r>
                      <a:endParaRPr lang="en-GB" sz="2000" b="0" i="0" u="none" strike="noStrike" dirty="0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frisbee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bottle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orange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bed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oven</a:t>
                      </a:r>
                      <a:endParaRPr lang="en-GB" sz="2000" b="0" i="0" u="none" strike="noStrike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toothbrush</a:t>
                      </a:r>
                      <a:endParaRPr lang="en-GB" sz="2000" b="0" i="0" u="none" strike="noStrike" dirty="0">
                        <a:solidFill>
                          <a:srgbClr val="24292E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202549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507F37D-B955-884B-A554-855C7135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0"/>
            <a:ext cx="10515600" cy="1325563"/>
          </a:xfrm>
        </p:spPr>
        <p:txBody>
          <a:bodyPr/>
          <a:lstStyle/>
          <a:p>
            <a:r>
              <a:rPr lang="en-US" dirty="0"/>
              <a:t>YOLOv2 Available Labels</a:t>
            </a:r>
          </a:p>
        </p:txBody>
      </p:sp>
    </p:spTree>
    <p:extLst>
      <p:ext uri="{BB962C8B-B14F-4D97-AF65-F5344CB8AC3E}">
        <p14:creationId xmlns:p14="http://schemas.microsoft.com/office/powerpoint/2010/main" val="3129214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E2A9BB8-DDA1-8D4B-BF69-C74AC319EB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752969"/>
              </p:ext>
            </p:extLst>
          </p:nvPr>
        </p:nvGraphicFramePr>
        <p:xfrm>
          <a:off x="68366" y="2551837"/>
          <a:ext cx="1204102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263C5E2-3594-8A43-9274-5F0C2341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6468" y="2991065"/>
            <a:ext cx="1649505" cy="87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BF29C3-E6BC-BA4C-BA79-629546F7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0"/>
            <a:ext cx="10515600" cy="1325563"/>
          </a:xfrm>
        </p:spPr>
        <p:txBody>
          <a:bodyPr/>
          <a:lstStyle/>
          <a:p>
            <a:r>
              <a:rPr lang="en-US" dirty="0"/>
              <a:t>Steps overview</a:t>
            </a:r>
          </a:p>
        </p:txBody>
      </p:sp>
    </p:spTree>
    <p:extLst>
      <p:ext uri="{BB962C8B-B14F-4D97-AF65-F5344CB8AC3E}">
        <p14:creationId xmlns:p14="http://schemas.microsoft.com/office/powerpoint/2010/main" val="1118607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256A-EADF-C648-9659-8531540B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Yolo2ImageClassifier - Most Valuable Code</a:t>
            </a:r>
            <a:endParaRPr lang="en-US" dirty="0"/>
          </a:p>
        </p:txBody>
      </p:sp>
      <p:pic>
        <p:nvPicPr>
          <p:cNvPr id="30722" name="Picture 2" descr="You The Real MVP Meme |  YOU THE REAL MVC | image tagged in memes,you the real mvp | made w/ Imgflip meme maker">
            <a:extLst>
              <a:ext uri="{FF2B5EF4-FFF2-40B4-BE49-F238E27FC236}">
                <a16:creationId xmlns:a16="http://schemas.microsoft.com/office/drawing/2014/main" id="{C973365F-944A-A64F-ADA0-600FE4C95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100" y="1793875"/>
            <a:ext cx="85598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690F-782D-4140-BCAA-BC4EBE93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380F-A8B2-D74D-AF45-DA5EFA51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101 + deeplearning4j</a:t>
            </a:r>
          </a:p>
          <a:p>
            <a:endParaRPr lang="en-US" dirty="0"/>
          </a:p>
          <a:p>
            <a:r>
              <a:rPr lang="en-US" dirty="0"/>
              <a:t>Deeplearning4j integrations</a:t>
            </a:r>
          </a:p>
          <a:p>
            <a:endParaRPr lang="en-US" dirty="0"/>
          </a:p>
          <a:p>
            <a:r>
              <a:rPr lang="en-US" dirty="0"/>
              <a:t>Hands on examples:</a:t>
            </a:r>
          </a:p>
          <a:p>
            <a:pPr lvl="1"/>
            <a:r>
              <a:rPr lang="en-US" dirty="0"/>
              <a:t>Image classification – Approach and code</a:t>
            </a:r>
          </a:p>
          <a:p>
            <a:pPr lvl="1"/>
            <a:r>
              <a:rPr lang="en-US" dirty="0"/>
              <a:t>Sentiment analysis – Approach and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2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B7257B-9402-354E-809A-D0540BF20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207" y="0"/>
            <a:ext cx="10189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9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otorcycle is parked on the side of a mountain&#10;&#10;Description automatically generated">
            <a:extLst>
              <a:ext uri="{FF2B5EF4-FFF2-40B4-BE49-F238E27FC236}">
                <a16:creationId xmlns:a16="http://schemas.microsoft.com/office/drawing/2014/main" id="{D8942D91-D203-8E41-AB29-54F181DE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1" y="0"/>
            <a:ext cx="1029729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24D5E-E41B-664C-8D2A-BC538B30886D}"/>
              </a:ext>
            </a:extLst>
          </p:cNvPr>
          <p:cNvSpPr txBox="1"/>
          <p:nvPr/>
        </p:nvSpPr>
        <p:spPr>
          <a:xfrm>
            <a:off x="7564583" y="6507172"/>
            <a:ext cx="394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</a:t>
            </a:r>
            <a:r>
              <a:rPr lang="en-US" sz="1200" dirty="0" err="1">
                <a:solidFill>
                  <a:schemeClr val="bg1"/>
                </a:solidFill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2844409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own bear walking across a grass covered field&#10;&#10;Description automatically generated">
            <a:extLst>
              <a:ext uri="{FF2B5EF4-FFF2-40B4-BE49-F238E27FC236}">
                <a16:creationId xmlns:a16="http://schemas.microsoft.com/office/drawing/2014/main" id="{898D5CB9-F453-1246-956B-626CC1A6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9EC99-995F-644E-9D9D-C9337C9F0DA0}"/>
              </a:ext>
            </a:extLst>
          </p:cNvPr>
          <p:cNvSpPr txBox="1"/>
          <p:nvPr/>
        </p:nvSpPr>
        <p:spPr>
          <a:xfrm>
            <a:off x="7426036" y="6470226"/>
            <a:ext cx="394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</a:t>
            </a:r>
            <a:r>
              <a:rPr lang="en-US" sz="1200" dirty="0" err="1">
                <a:solidFill>
                  <a:schemeClr val="bg1"/>
                </a:solidFill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61753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ird perched on top of a parrot&#10;&#10;Description automatically generated">
            <a:extLst>
              <a:ext uri="{FF2B5EF4-FFF2-40B4-BE49-F238E27FC236}">
                <a16:creationId xmlns:a16="http://schemas.microsoft.com/office/drawing/2014/main" id="{6ABE2F67-A346-994B-BF33-8CA968C8C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37" y="0"/>
            <a:ext cx="102927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9EC99-995F-644E-9D9D-C9337C9F0DA0}"/>
              </a:ext>
            </a:extLst>
          </p:cNvPr>
          <p:cNvSpPr txBox="1"/>
          <p:nvPr/>
        </p:nvSpPr>
        <p:spPr>
          <a:xfrm>
            <a:off x="7426036" y="0"/>
            <a:ext cx="394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</a:t>
            </a:r>
            <a:r>
              <a:rPr lang="en-US" sz="1200" dirty="0" err="1">
                <a:solidFill>
                  <a:schemeClr val="bg1"/>
                </a:solidFill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1051594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on a rock&#10;&#10;Description automatically generated">
            <a:extLst>
              <a:ext uri="{FF2B5EF4-FFF2-40B4-BE49-F238E27FC236}">
                <a16:creationId xmlns:a16="http://schemas.microsoft.com/office/drawing/2014/main" id="{B95A262B-D96A-424B-9115-DDED8713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9EC99-995F-644E-9D9D-C9337C9F0DA0}"/>
              </a:ext>
            </a:extLst>
          </p:cNvPr>
          <p:cNvSpPr txBox="1"/>
          <p:nvPr/>
        </p:nvSpPr>
        <p:spPr>
          <a:xfrm>
            <a:off x="7519554" y="69364"/>
            <a:ext cx="394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 err="1"/>
              <a:t>unsplash</a:t>
            </a:r>
            <a:r>
              <a:rPr lang="en-US" sz="1200" dirty="0"/>
              <a:t>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696482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road, building, street&#10;&#10;Description automatically generated">
            <a:extLst>
              <a:ext uri="{FF2B5EF4-FFF2-40B4-BE49-F238E27FC236}">
                <a16:creationId xmlns:a16="http://schemas.microsoft.com/office/drawing/2014/main" id="{FA3E457A-2133-0342-914E-5C63F20B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0"/>
            <a:ext cx="103098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9EC99-995F-644E-9D9D-C9337C9F0DA0}"/>
              </a:ext>
            </a:extLst>
          </p:cNvPr>
          <p:cNvSpPr txBox="1"/>
          <p:nvPr/>
        </p:nvSpPr>
        <p:spPr>
          <a:xfrm>
            <a:off x="7407563" y="6470226"/>
            <a:ext cx="3943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</a:t>
            </a:r>
            <a:r>
              <a:rPr lang="en-US" sz="1200" dirty="0" err="1">
                <a:solidFill>
                  <a:schemeClr val="bg1"/>
                </a:solidFill>
              </a:rPr>
              <a:t>unsplash</a:t>
            </a:r>
            <a:r>
              <a:rPr lang="en-US" sz="1200" dirty="0">
                <a:solidFill>
                  <a:schemeClr val="bg1"/>
                </a:solidFill>
              </a:rPr>
              <a:t>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96009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field, looking&#10;&#10;Description automatically generated">
            <a:extLst>
              <a:ext uri="{FF2B5EF4-FFF2-40B4-BE49-F238E27FC236}">
                <a16:creationId xmlns:a16="http://schemas.microsoft.com/office/drawing/2014/main" id="{85C10C07-75BF-E141-B42C-2BB6597C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41" y="1793586"/>
            <a:ext cx="4243532" cy="2823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10764-12A6-F949-97CD-3F275BF30854}"/>
              </a:ext>
            </a:extLst>
          </p:cNvPr>
          <p:cNvSpPr txBox="1"/>
          <p:nvPr/>
        </p:nvSpPr>
        <p:spPr>
          <a:xfrm>
            <a:off x="5846619" y="6460990"/>
            <a:ext cx="634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Deeplearning4j Animal Classification Dataset. Annotated by myself using yolo2</a:t>
            </a:r>
          </a:p>
        </p:txBody>
      </p:sp>
    </p:spTree>
    <p:extLst>
      <p:ext uri="{BB962C8B-B14F-4D97-AF65-F5344CB8AC3E}">
        <p14:creationId xmlns:p14="http://schemas.microsoft.com/office/powerpoint/2010/main" val="1354097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9EC99-995F-644E-9D9D-C9337C9F0DA0}"/>
              </a:ext>
            </a:extLst>
          </p:cNvPr>
          <p:cNvSpPr txBox="1"/>
          <p:nvPr/>
        </p:nvSpPr>
        <p:spPr>
          <a:xfrm>
            <a:off x="5846619" y="6460990"/>
            <a:ext cx="6345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Deeplearning4j Animal Classification Dataset. Annotated by myself using yolo2</a:t>
            </a:r>
          </a:p>
        </p:txBody>
      </p:sp>
      <p:pic>
        <p:nvPicPr>
          <p:cNvPr id="3" name="Picture 2" descr="A picture containing outdoor, dog, bear, snow&#10;&#10;Description automatically generated">
            <a:extLst>
              <a:ext uri="{FF2B5EF4-FFF2-40B4-BE49-F238E27FC236}">
                <a16:creationId xmlns:a16="http://schemas.microsoft.com/office/drawing/2014/main" id="{64C43B3D-74D9-464F-8141-D60E9C77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43" y="1563064"/>
            <a:ext cx="4594514" cy="37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5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1E5B-71CC-3E43-BD1B-7F74E128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D0E3-B23D-AA4C-8604-D45FF01D5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Take an example and modify it</a:t>
            </a:r>
          </a:p>
          <a:p>
            <a:pPr lvl="2"/>
            <a:r>
              <a:rPr lang="en-GB" dirty="0"/>
              <a:t>deeplearning4j.examples - </a:t>
            </a:r>
            <a:r>
              <a:rPr lang="en-GB" dirty="0" err="1"/>
              <a:t>ImdbReviewClassificationCNN.java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dirty="0"/>
              <a:t>Get a new dataset from </a:t>
            </a:r>
            <a:r>
              <a:rPr lang="en-GB" dirty="0">
                <a:hlinkClick r:id="rId2"/>
              </a:rPr>
              <a:t>https://www.kaggle.com/kazanova/sentiment140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24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510DA-99BA-A54C-8F4A-B9DFB44F44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6BE0-6D86-AD45-9184-8FF6DBBA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C447-C084-E349-85F6-0BC3FAF47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the study of computer algorithms that improve automatically through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68B21-99D8-464B-9F0D-56452B16C0A7}"/>
              </a:ext>
            </a:extLst>
          </p:cNvPr>
          <p:cNvSpPr txBox="1"/>
          <p:nvPr/>
        </p:nvSpPr>
        <p:spPr>
          <a:xfrm>
            <a:off x="1536107" y="6492875"/>
            <a:ext cx="10655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Mitchell, T. (1997), Machine Learning. </a:t>
            </a:r>
            <a:r>
              <a:rPr lang="en-GB" sz="1400" dirty="0">
                <a:hlinkClick r:id="rId2"/>
              </a:rPr>
              <a:t>http://www.cs.cmu.edu/~tom/mlbook.html</a:t>
            </a:r>
            <a:r>
              <a:rPr lang="en-GB" sz="1400" dirty="0"/>
              <a:t> , retrieved 08.2020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779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1FE7BD-ABF3-924F-93FF-38AE5335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72C2E8-A0F8-DB4A-83D8-176426A9F635}"/>
              </a:ext>
            </a:extLst>
          </p:cNvPr>
          <p:cNvSpPr/>
          <p:nvPr/>
        </p:nvSpPr>
        <p:spPr>
          <a:xfrm>
            <a:off x="18472" y="1662546"/>
            <a:ext cx="249381" cy="33250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973166-4F63-3C49-BA48-A8C4EBF2B091}"/>
              </a:ext>
            </a:extLst>
          </p:cNvPr>
          <p:cNvSpPr/>
          <p:nvPr/>
        </p:nvSpPr>
        <p:spPr>
          <a:xfrm>
            <a:off x="1667163" y="1662546"/>
            <a:ext cx="249381" cy="33250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99286A-A938-6A4C-B0AA-A072D5E5C1D5}"/>
              </a:ext>
            </a:extLst>
          </p:cNvPr>
          <p:cNvCxnSpPr/>
          <p:nvPr/>
        </p:nvCxnSpPr>
        <p:spPr>
          <a:xfrm flipH="1" flipV="1">
            <a:off x="267853" y="1995055"/>
            <a:ext cx="683492" cy="12099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BFB4B2-E0D0-5A44-88B0-5D497E75EDB4}"/>
              </a:ext>
            </a:extLst>
          </p:cNvPr>
          <p:cNvCxnSpPr>
            <a:cxnSpLocks/>
          </p:cNvCxnSpPr>
          <p:nvPr/>
        </p:nvCxnSpPr>
        <p:spPr>
          <a:xfrm flipV="1">
            <a:off x="967508" y="1995056"/>
            <a:ext cx="699655" cy="12099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18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CF77-8AD9-EE4B-915D-D6A729AB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224FC-B408-9F44-814D-D2EB588E8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391279"/>
              </p:ext>
            </p:extLst>
          </p:nvPr>
        </p:nvGraphicFramePr>
        <p:xfrm>
          <a:off x="838200" y="2249332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5B85A2F-643E-FC47-B451-F23CED0B3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153390"/>
              </p:ext>
            </p:extLst>
          </p:nvPr>
        </p:nvGraphicFramePr>
        <p:xfrm>
          <a:off x="838200" y="4133540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57483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1CFE1C6-1EE2-7447-8358-9516FDCD4023}"/>
              </a:ext>
            </a:extLst>
          </p:cNvPr>
          <p:cNvSpPr txBox="1"/>
          <p:nvPr/>
        </p:nvSpPr>
        <p:spPr>
          <a:xfrm>
            <a:off x="600891" y="1907177"/>
            <a:ext cx="109640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  <a:p>
            <a:r>
              <a:rPr lang="en-US" sz="2400" dirty="0"/>
              <a:t>Transform the words into vectors (numbers) that the model can understand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Word2Vec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Two-layer 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Input: a corpus of text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Output: a vector space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Each unique word in the corpus is assigned a corresponding vector in the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FF8FD-D763-6448-BC80-309DDC3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Vectorizing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445A9-C109-C342-9F2C-99BA52230B98}"/>
              </a:ext>
            </a:extLst>
          </p:cNvPr>
          <p:cNvSpPr txBox="1"/>
          <p:nvPr/>
        </p:nvSpPr>
        <p:spPr>
          <a:xfrm>
            <a:off x="6281057" y="6492875"/>
            <a:ext cx="820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de-DE" sz="1200" dirty="0"/>
              <a:t>Wikipedia, Word2vec, </a:t>
            </a:r>
            <a:r>
              <a:rPr lang="de-DE" sz="1200" dirty="0">
                <a:hlinkClick r:id="rId2"/>
              </a:rPr>
              <a:t>https://en.wikipedia.org/wiki/Word2vec</a:t>
            </a:r>
            <a:r>
              <a:rPr lang="de-DE" sz="1200" dirty="0"/>
              <a:t> </a:t>
            </a:r>
            <a:r>
              <a:rPr lang="en-GB" sz="1200" dirty="0"/>
              <a:t> , retrieved 08.2020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7610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FFF8FD-D763-6448-BC80-309DDC3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Vectorizing words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87604A60-1C81-2D4F-B139-8BC398FA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2" y="2481943"/>
            <a:ext cx="12172778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2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ACA9-7098-F14A-B5E2-F867F37F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– Most Valuable Code</a:t>
            </a:r>
          </a:p>
        </p:txBody>
      </p:sp>
      <p:pic>
        <p:nvPicPr>
          <p:cNvPr id="4" name="Picture 2" descr="You The Real MVP Meme |  YOU THE REAL MVC | image tagged in memes,you the real mvp | made w/ Imgflip meme maker">
            <a:extLst>
              <a:ext uri="{FF2B5EF4-FFF2-40B4-BE49-F238E27FC236}">
                <a16:creationId xmlns:a16="http://schemas.microsoft.com/office/drawing/2014/main" id="{75155F00-A9D5-BF4F-A53E-03AA821B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100" y="1793875"/>
            <a:ext cx="85598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287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16250-4619-4D4E-89AF-5A96034310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83171"/>
            <a:ext cx="12192000" cy="1256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924B9-9480-AB4C-AEAE-2041B44E1336}"/>
              </a:ext>
            </a:extLst>
          </p:cNvPr>
          <p:cNvSpPr txBox="1"/>
          <p:nvPr/>
        </p:nvSpPr>
        <p:spPr>
          <a:xfrm>
            <a:off x="634997" y="5167741"/>
            <a:ext cx="101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loading a trained Word2Vec model from Google, can be downloaded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en-GB" dirty="0">
                <a:hlinkClick r:id="rId3"/>
              </a:rPr>
              <a:t>https://dl4jdata.blob.core.windows.net/resources/wordvectors/GoogleNews-vectors-negative300.bin.gz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30943-2F53-654A-9CC2-21D466E19614}"/>
              </a:ext>
            </a:extLst>
          </p:cNvPr>
          <p:cNvSpPr txBox="1"/>
          <p:nvPr/>
        </p:nvSpPr>
        <p:spPr>
          <a:xfrm>
            <a:off x="634997" y="5814072"/>
            <a:ext cx="101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word2vec </a:t>
            </a:r>
            <a:r>
              <a:rPr lang="de-DE" dirty="0" err="1"/>
              <a:t>model</a:t>
            </a:r>
            <a:r>
              <a:rPr lang="de-DE" dirty="0"/>
              <a:t> at </a:t>
            </a:r>
            <a:r>
              <a:rPr lang="en-GB" dirty="0"/>
              <a:t>SimpleExampleWord2Vec.java at </a:t>
            </a:r>
            <a:r>
              <a:rPr lang="en-GB" dirty="0">
                <a:hlinkClick r:id="rId4"/>
              </a:rPr>
              <a:t>https://github.com/ellerenad/deeplearning4j-playground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FE1C6-1EE2-7447-8358-9516FDCD4023}"/>
              </a:ext>
            </a:extLst>
          </p:cNvPr>
          <p:cNvSpPr txBox="1"/>
          <p:nvPr/>
        </p:nvSpPr>
        <p:spPr>
          <a:xfrm>
            <a:off x="634997" y="1423667"/>
            <a:ext cx="1018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  <a:p>
            <a:r>
              <a:rPr lang="en-US" sz="2400" dirty="0"/>
              <a:t>Transform the words into vectors (numbers) that the model can understand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3D02605-E31B-784B-A83F-34C0F6E48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179250"/>
              </p:ext>
            </p:extLst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32017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72FE2-F239-B443-9D09-A82C0A476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0" y="853869"/>
            <a:ext cx="10862360" cy="588847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086160"/>
              </p:ext>
            </p:extLst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81025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72FE2-F239-B443-9D09-A82C0A476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0" y="853869"/>
            <a:ext cx="10862360" cy="588847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CE3A8-B16E-C240-86B4-B820B3C80911}"/>
              </a:ext>
            </a:extLst>
          </p:cNvPr>
          <p:cNvCxnSpPr>
            <a:cxnSpLocks/>
          </p:cNvCxnSpPr>
          <p:nvPr/>
        </p:nvCxnSpPr>
        <p:spPr>
          <a:xfrm>
            <a:off x="2081349" y="2211977"/>
            <a:ext cx="0" cy="417140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45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72FE2-F239-B443-9D09-A82C0A476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0" y="853869"/>
            <a:ext cx="10862360" cy="588847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8575113-4906-5348-B4B7-71D2DDC7F683}"/>
              </a:ext>
            </a:extLst>
          </p:cNvPr>
          <p:cNvSpPr/>
          <p:nvPr/>
        </p:nvSpPr>
        <p:spPr>
          <a:xfrm>
            <a:off x="2856411" y="2778035"/>
            <a:ext cx="4415246" cy="7750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20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72FE2-F239-B443-9D09-A82C0A476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0" y="853869"/>
            <a:ext cx="10862360" cy="588847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8575113-4906-5348-B4B7-71D2DDC7F683}"/>
              </a:ext>
            </a:extLst>
          </p:cNvPr>
          <p:cNvSpPr/>
          <p:nvPr/>
        </p:nvSpPr>
        <p:spPr>
          <a:xfrm>
            <a:off x="2969623" y="3479613"/>
            <a:ext cx="4545874" cy="188486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E866B-F05A-0743-AABA-D17E0FB0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DB68FD-81C2-CB48-A8D7-FFC68DAFA3A2}"/>
              </a:ext>
            </a:extLst>
          </p:cNvPr>
          <p:cNvSpPr txBox="1">
            <a:spLocks/>
          </p:cNvSpPr>
          <p:nvPr/>
        </p:nvSpPr>
        <p:spPr>
          <a:xfrm>
            <a:off x="838200" y="46491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A1DF2024-3764-1940-B04E-753B6F9D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0" y="1333393"/>
            <a:ext cx="5699981" cy="5404534"/>
          </a:xfrm>
        </p:spPr>
      </p:pic>
    </p:spTree>
    <p:extLst>
      <p:ext uri="{BB962C8B-B14F-4D97-AF65-F5344CB8AC3E}">
        <p14:creationId xmlns:p14="http://schemas.microsoft.com/office/powerpoint/2010/main" val="3077190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72FE2-F239-B443-9D09-A82C0A4766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0" y="853869"/>
            <a:ext cx="10862360" cy="5888476"/>
          </a:xfrm>
          <a:prstGeom prst="rect">
            <a:avLst/>
          </a:prstGeo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8575113-4906-5348-B4B7-71D2DDC7F683}"/>
              </a:ext>
            </a:extLst>
          </p:cNvPr>
          <p:cNvSpPr/>
          <p:nvPr/>
        </p:nvSpPr>
        <p:spPr>
          <a:xfrm>
            <a:off x="3509553" y="3657600"/>
            <a:ext cx="2133601" cy="4180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8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C6BAA8C-41A0-664C-A59F-A22EF0890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899248"/>
              </p:ext>
            </p:extLst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AF13-BF10-D445-9471-BA58112E3C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0233"/>
            <a:ext cx="12192000" cy="45406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AD8E6-9F7E-1341-A270-A9CA5B1721EB}"/>
              </a:ext>
            </a:extLst>
          </p:cNvPr>
          <p:cNvCxnSpPr>
            <a:cxnSpLocks/>
          </p:cNvCxnSpPr>
          <p:nvPr/>
        </p:nvCxnSpPr>
        <p:spPr>
          <a:xfrm flipH="1" flipV="1">
            <a:off x="5205136" y="4876245"/>
            <a:ext cx="1744304" cy="27052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925B4-E4C1-F445-BB41-FBFE72344D05}"/>
              </a:ext>
            </a:extLst>
          </p:cNvPr>
          <p:cNvCxnSpPr>
            <a:cxnSpLocks/>
          </p:cNvCxnSpPr>
          <p:nvPr/>
        </p:nvCxnSpPr>
        <p:spPr>
          <a:xfrm>
            <a:off x="5205136" y="3213463"/>
            <a:ext cx="263847" cy="1341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50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9FFB1-E84F-A94E-8D03-B79930607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824" y="0"/>
            <a:ext cx="866517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9B09EA0-BED4-3547-8982-1CC846C1EB0F}"/>
              </a:ext>
            </a:extLst>
          </p:cNvPr>
          <p:cNvGrpSpPr/>
          <p:nvPr/>
        </p:nvGrpSpPr>
        <p:grpSpPr>
          <a:xfrm>
            <a:off x="497486" y="2842915"/>
            <a:ext cx="2567932" cy="1172170"/>
            <a:chOff x="838205" y="346634"/>
            <a:chExt cx="1669851" cy="667940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7F494FD1-9B88-444D-BBD5-C8024FFDD7A8}"/>
                </a:ext>
              </a:extLst>
            </p:cNvPr>
            <p:cNvSpPr/>
            <p:nvPr/>
          </p:nvSpPr>
          <p:spPr>
            <a:xfrm>
              <a:off x="838205" y="346634"/>
              <a:ext cx="1669851" cy="667940"/>
            </a:xfrm>
            <a:prstGeom prst="chevron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2D74E695-B270-4641-BB38-07BB2532E958}"/>
                </a:ext>
              </a:extLst>
            </p:cNvPr>
            <p:cNvSpPr txBox="1"/>
            <p:nvPr/>
          </p:nvSpPr>
          <p:spPr>
            <a:xfrm>
              <a:off x="1172175" y="346634"/>
              <a:ext cx="1001911" cy="667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Configure the model</a:t>
              </a:r>
              <a:endParaRPr lang="en-DE" sz="1500" kern="12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C5FE66C-52E5-B04D-8D5F-2D8FCCE7DAFC}"/>
              </a:ext>
            </a:extLst>
          </p:cNvPr>
          <p:cNvSpPr/>
          <p:nvPr/>
        </p:nvSpPr>
        <p:spPr>
          <a:xfrm>
            <a:off x="5312229" y="6122126"/>
            <a:ext cx="6252754" cy="4180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84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BFFF8FD-D763-6448-BC80-309DDC3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Vectorizing words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87604A60-1C81-2D4F-B139-8BC398FA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2" y="2481943"/>
            <a:ext cx="12172778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27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9FFB1-E84F-A94E-8D03-B799306070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824" y="0"/>
            <a:ext cx="8665176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9B09EA0-BED4-3547-8982-1CC846C1EB0F}"/>
              </a:ext>
            </a:extLst>
          </p:cNvPr>
          <p:cNvGrpSpPr/>
          <p:nvPr/>
        </p:nvGrpSpPr>
        <p:grpSpPr>
          <a:xfrm>
            <a:off x="497486" y="2842915"/>
            <a:ext cx="2567932" cy="1172170"/>
            <a:chOff x="838205" y="346634"/>
            <a:chExt cx="1669851" cy="667940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7F494FD1-9B88-444D-BBD5-C8024FFDD7A8}"/>
                </a:ext>
              </a:extLst>
            </p:cNvPr>
            <p:cNvSpPr/>
            <p:nvPr/>
          </p:nvSpPr>
          <p:spPr>
            <a:xfrm>
              <a:off x="838205" y="346634"/>
              <a:ext cx="1669851" cy="667940"/>
            </a:xfrm>
            <a:prstGeom prst="chevron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2D74E695-B270-4641-BB38-07BB2532E958}"/>
                </a:ext>
              </a:extLst>
            </p:cNvPr>
            <p:cNvSpPr txBox="1"/>
            <p:nvPr/>
          </p:nvSpPr>
          <p:spPr>
            <a:xfrm>
              <a:off x="1172175" y="346634"/>
              <a:ext cx="1001911" cy="667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008" tIns="20003" rIns="20003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/>
                <a:t>Configure the model</a:t>
              </a:r>
              <a:endParaRPr lang="en-DE" sz="1500" kern="12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C5FE66C-52E5-B04D-8D5F-2D8FCCE7DAFC}"/>
              </a:ext>
            </a:extLst>
          </p:cNvPr>
          <p:cNvSpPr/>
          <p:nvPr/>
        </p:nvSpPr>
        <p:spPr>
          <a:xfrm>
            <a:off x="5329646" y="5120641"/>
            <a:ext cx="4693920" cy="91439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E184F0-B485-A443-ABD2-9912CB7772EC}"/>
              </a:ext>
            </a:extLst>
          </p:cNvPr>
          <p:cNvCxnSpPr>
            <a:cxnSpLocks/>
          </p:cNvCxnSpPr>
          <p:nvPr/>
        </p:nvCxnSpPr>
        <p:spPr>
          <a:xfrm>
            <a:off x="4730124" y="5312229"/>
            <a:ext cx="1197822" cy="4000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2376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E6CFF4-119E-4243-95DE-3012F5D697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0466"/>
            <a:ext cx="12192000" cy="4036164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45A7A52-80DC-EA40-995E-C1FC1B26C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223646"/>
              </p:ext>
            </p:extLst>
          </p:nvPr>
        </p:nvGraphicFramePr>
        <p:xfrm>
          <a:off x="1" y="-5162"/>
          <a:ext cx="12191999" cy="101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4390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EDAB-4957-7E4F-8997-669EA737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prediction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2421-BEE8-4746-BBF1-BB5B6139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“this code is driving me crazy! what was this guy thinking!? *Annotates the code* oh... it was me”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P(Negative) = 0.72</a:t>
            </a:r>
          </a:p>
          <a:p>
            <a:pPr marL="0" indent="0">
              <a:buNone/>
            </a:pPr>
            <a:r>
              <a:rPr lang="en-GB" dirty="0"/>
              <a:t>P(Positive) = 0.28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Label: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55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4D5F-CD0C-EA48-8687-EFEE4FF1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during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2D70-30ED-484E-B1CD-58072F6EE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 feedback</a:t>
            </a:r>
          </a:p>
          <a:p>
            <a:r>
              <a:rPr lang="en-US" dirty="0"/>
              <a:t>Memory management</a:t>
            </a:r>
          </a:p>
          <a:p>
            <a:r>
              <a:rPr lang="en-US" dirty="0"/>
              <a:t>Loading the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90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E7BE-A670-AE47-83E3-14475A8C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faster feedback</a:t>
            </a:r>
          </a:p>
        </p:txBody>
      </p:sp>
      <p:pic>
        <p:nvPicPr>
          <p:cNvPr id="7" name="Content Placeholder 6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BCEDDCCE-2434-194F-8E39-E1030E26C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23127"/>
            <a:ext cx="12180495" cy="2011746"/>
          </a:xfrm>
        </p:spPr>
      </p:pic>
    </p:spTree>
    <p:extLst>
      <p:ext uri="{BB962C8B-B14F-4D97-AF65-F5344CB8AC3E}">
        <p14:creationId xmlns:p14="http://schemas.microsoft.com/office/powerpoint/2010/main" val="8864099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A3EF-E84C-E949-B836-9BEED59F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FCD115-A0CB-AA4F-AD3B-F8ADF0E0A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60567"/>
              </p:ext>
            </p:extLst>
          </p:nvPr>
        </p:nvGraphicFramePr>
        <p:xfrm>
          <a:off x="838200" y="2911764"/>
          <a:ext cx="4150591" cy="305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1057">
                  <a:extLst>
                    <a:ext uri="{9D8B030D-6E8A-4147-A177-3AD203B41FA5}">
                      <a16:colId xmlns:a16="http://schemas.microsoft.com/office/drawing/2014/main" val="3421795807"/>
                    </a:ext>
                  </a:extLst>
                </a:gridCol>
                <a:gridCol w="1889534">
                  <a:extLst>
                    <a:ext uri="{9D8B030D-6E8A-4147-A177-3AD203B41FA5}">
                      <a16:colId xmlns:a16="http://schemas.microsoft.com/office/drawing/2014/main" val="188352665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Accuracy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0.7472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9655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Precision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0.7200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00982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Recall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0.8065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098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F1 Score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0.7608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68569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80423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Execution Time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u="none" strike="noStrike" dirty="0">
                          <a:effectLst/>
                        </a:rPr>
                        <a:t>1581209 </a:t>
                      </a:r>
                      <a:r>
                        <a:rPr lang="en-GB" sz="2800" u="none" strike="noStrike" dirty="0" err="1">
                          <a:effectLst/>
                        </a:rPr>
                        <a:t>ms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85940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u="none" strike="noStrike" dirty="0">
                          <a:effectLst/>
                        </a:rPr>
                        <a:t>~26.3 min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60672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BBC107-EBEA-0043-9F4A-75BD09700906}"/>
              </a:ext>
            </a:extLst>
          </p:cNvPr>
          <p:cNvSpPr txBox="1"/>
          <p:nvPr/>
        </p:nvSpPr>
        <p:spPr>
          <a:xfrm>
            <a:off x="1577232" y="2039616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Samples: 800000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2A59F4-764B-1D4E-AD90-42AA66E87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45264"/>
              </p:ext>
            </p:extLst>
          </p:nvPr>
        </p:nvGraphicFramePr>
        <p:xfrm>
          <a:off x="6852803" y="2911764"/>
          <a:ext cx="4295487" cy="3081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0578">
                  <a:extLst>
                    <a:ext uri="{9D8B030D-6E8A-4147-A177-3AD203B41FA5}">
                      <a16:colId xmlns:a16="http://schemas.microsoft.com/office/drawing/2014/main" val="3069541235"/>
                    </a:ext>
                  </a:extLst>
                </a:gridCol>
                <a:gridCol w="1754909">
                  <a:extLst>
                    <a:ext uri="{9D8B030D-6E8A-4147-A177-3AD203B41FA5}">
                      <a16:colId xmlns:a16="http://schemas.microsoft.com/office/drawing/2014/main" val="872641540"/>
                    </a:ext>
                  </a:extLst>
                </a:gridCol>
              </a:tblGrid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Accuracy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0.6721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9390510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Precision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>
                          <a:effectLst/>
                        </a:rPr>
                        <a:t>0.6382</a:t>
                      </a:r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85167"/>
                  </a:ext>
                </a:extLst>
              </a:tr>
              <a:tr h="464473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Recall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 0.7886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521264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F1 Score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u="none" strike="noStrike" dirty="0">
                          <a:effectLst/>
                        </a:rPr>
                        <a:t>0.7055</a:t>
                      </a:r>
                      <a:endParaRPr lang="en-DE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9660380"/>
                  </a:ext>
                </a:extLst>
              </a:tr>
              <a:tr h="169728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1545004"/>
                  </a:ext>
                </a:extLst>
              </a:tr>
              <a:tr h="331067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>
                          <a:effectLst/>
                        </a:rPr>
                        <a:t>Execution Time</a:t>
                      </a:r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165002 ms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111596"/>
                  </a:ext>
                </a:extLst>
              </a:tr>
              <a:tr h="251829">
                <a:tc>
                  <a:txBody>
                    <a:bodyPr/>
                    <a:lstStyle/>
                    <a:p>
                      <a:pPr algn="l" fontAlgn="b"/>
                      <a:endParaRPr lang="en-DE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u="none" strike="noStrike" dirty="0">
                          <a:effectLst/>
                        </a:rPr>
                        <a:t>~2.75 min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05394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327081-D9BD-F948-9964-E0EECA9C73F4}"/>
              </a:ext>
            </a:extLst>
          </p:cNvPr>
          <p:cNvSpPr txBox="1"/>
          <p:nvPr/>
        </p:nvSpPr>
        <p:spPr>
          <a:xfrm>
            <a:off x="7664283" y="2039616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Samples: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02670-5E96-3545-B9B4-242C01BC655D}"/>
              </a:ext>
            </a:extLst>
          </p:cNvPr>
          <p:cNvSpPr/>
          <p:nvPr/>
        </p:nvSpPr>
        <p:spPr>
          <a:xfrm>
            <a:off x="3112656" y="5089236"/>
            <a:ext cx="1876136" cy="9044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F145B-F299-8E44-B62B-D615BD1A17F9}"/>
              </a:ext>
            </a:extLst>
          </p:cNvPr>
          <p:cNvSpPr/>
          <p:nvPr/>
        </p:nvSpPr>
        <p:spPr>
          <a:xfrm>
            <a:off x="9272154" y="5093854"/>
            <a:ext cx="1876136" cy="9044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0986-859B-7247-A74D-13EEDF9C53A5}"/>
              </a:ext>
            </a:extLst>
          </p:cNvPr>
          <p:cNvSpPr/>
          <p:nvPr/>
        </p:nvSpPr>
        <p:spPr>
          <a:xfrm>
            <a:off x="2983344" y="2039615"/>
            <a:ext cx="1339273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1B7371-74ED-9B45-BB26-684C4091F691}"/>
              </a:ext>
            </a:extLst>
          </p:cNvPr>
          <p:cNvSpPr/>
          <p:nvPr/>
        </p:nvSpPr>
        <p:spPr>
          <a:xfrm>
            <a:off x="9102146" y="2039614"/>
            <a:ext cx="1085563" cy="52322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B955D2-E309-2A40-A513-4FA6A3BE019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78712" y="4686038"/>
            <a:ext cx="710888" cy="6250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D9619B-EC9F-234B-B247-DBEF1F5559E0}"/>
              </a:ext>
            </a:extLst>
          </p:cNvPr>
          <p:cNvSpPr txBox="1"/>
          <p:nvPr/>
        </p:nvSpPr>
        <p:spPr>
          <a:xfrm>
            <a:off x="5689600" y="4424428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561835-10DF-FD40-986F-9A00998DC2DA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395242" y="4686038"/>
            <a:ext cx="2876912" cy="6250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077406-2863-3244-B28D-C037E76DA71F}"/>
              </a:ext>
            </a:extLst>
          </p:cNvPr>
          <p:cNvCxnSpPr>
            <a:cxnSpLocks/>
            <a:stCxn id="29" idx="1"/>
            <a:endCxn id="12" idx="3"/>
          </p:cNvCxnSpPr>
          <p:nvPr/>
        </p:nvCxnSpPr>
        <p:spPr>
          <a:xfrm flipH="1" flipV="1">
            <a:off x="4322617" y="2301226"/>
            <a:ext cx="1366983" cy="64051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965E58-1ACA-D446-9828-1063C98F02E6}"/>
              </a:ext>
            </a:extLst>
          </p:cNvPr>
          <p:cNvSpPr txBox="1"/>
          <p:nvPr/>
        </p:nvSpPr>
        <p:spPr>
          <a:xfrm>
            <a:off x="5689600" y="2680132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40x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950FD1-FBAB-2B45-B139-7789A7424934}"/>
              </a:ext>
            </a:extLst>
          </p:cNvPr>
          <p:cNvCxnSpPr>
            <a:cxnSpLocks/>
            <a:stCxn id="29" idx="3"/>
            <a:endCxn id="14" idx="1"/>
          </p:cNvCxnSpPr>
          <p:nvPr/>
        </p:nvCxnSpPr>
        <p:spPr>
          <a:xfrm flipV="1">
            <a:off x="6395242" y="2301225"/>
            <a:ext cx="2706904" cy="64051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251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2243</Words>
  <Application>Microsoft Macintosh PowerPoint</Application>
  <PresentationFormat>Widescreen</PresentationFormat>
  <Paragraphs>557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Consolas</vt:lpstr>
      <vt:lpstr>Office Theme</vt:lpstr>
      <vt:lpstr>Machine Learning with Java? Deeplearning4j!</vt:lpstr>
      <vt:lpstr>$whoami</vt:lpstr>
      <vt:lpstr>PowerPoint Presentation</vt:lpstr>
      <vt:lpstr>PowerPoint Presentation</vt:lpstr>
      <vt:lpstr>PowerPoint Presentation</vt:lpstr>
      <vt:lpstr>PowerPoint Presentation</vt:lpstr>
      <vt:lpstr>Agenda</vt:lpstr>
      <vt:lpstr>What is Machine Learning?</vt:lpstr>
      <vt:lpstr>What is Machine Learning?</vt:lpstr>
      <vt:lpstr>What is Deeplearning4j?</vt:lpstr>
      <vt:lpstr>Story time!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Problem description</vt:lpstr>
      <vt:lpstr>PowerPoint Presentation</vt:lpstr>
      <vt:lpstr>Training step</vt:lpstr>
      <vt:lpstr>Iris Classifier Trainer Most Valuable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step</vt:lpstr>
      <vt:lpstr>Iris Classifier Predictor Most Valuable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Peter is happy!</vt:lpstr>
      <vt:lpstr>What did we learn?</vt:lpstr>
      <vt:lpstr>Machine Learning Approaches</vt:lpstr>
      <vt:lpstr>Machine Learning Approaches</vt:lpstr>
      <vt:lpstr>Machine Learning Algorithms</vt:lpstr>
      <vt:lpstr>Deeplearning4j integrations</vt:lpstr>
      <vt:lpstr>Deeplearning4j integrations</vt:lpstr>
      <vt:lpstr>Deeplearning4j integrations</vt:lpstr>
      <vt:lpstr>One step back</vt:lpstr>
      <vt:lpstr>PowerPoint Presentation</vt:lpstr>
      <vt:lpstr>PowerPoint Presentation</vt:lpstr>
      <vt:lpstr>PowerPoint Presentation</vt:lpstr>
      <vt:lpstr>PowerPoint Presentation</vt:lpstr>
      <vt:lpstr>Deeplearning4j integrations</vt:lpstr>
      <vt:lpstr>Image Classification</vt:lpstr>
      <vt:lpstr>Deeplearning4j’s Model Zoo</vt:lpstr>
      <vt:lpstr>PowerPoint Presentation</vt:lpstr>
      <vt:lpstr>PowerPoint Presentation</vt:lpstr>
      <vt:lpstr>YOLOv2 Available Labels</vt:lpstr>
      <vt:lpstr>Steps overview</vt:lpstr>
      <vt:lpstr>Yolo2ImageClassifier - Most Valuable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Sentiment Analysis</vt:lpstr>
      <vt:lpstr>PowerPoint Presentation</vt:lpstr>
      <vt:lpstr>PowerPoint Presentation</vt:lpstr>
      <vt:lpstr>Overview</vt:lpstr>
      <vt:lpstr>Vectorizing words</vt:lpstr>
      <vt:lpstr>Vectorizing words</vt:lpstr>
      <vt:lpstr>Sentiment Analysis – Most Valuable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Vectorizing words</vt:lpstr>
      <vt:lpstr>PowerPoint Presentation</vt:lpstr>
      <vt:lpstr>PowerPoint Presentation</vt:lpstr>
      <vt:lpstr>Sentiment analysis prediction example</vt:lpstr>
      <vt:lpstr>Problems during development</vt:lpstr>
      <vt:lpstr>Sampling for faster feedback</vt:lpstr>
      <vt:lpstr>Comparing results</vt:lpstr>
      <vt:lpstr>Comparing results</vt:lpstr>
      <vt:lpstr>Memory Management</vt:lpstr>
      <vt:lpstr>Load the data set</vt:lpstr>
      <vt:lpstr>PowerPoint Presentation</vt:lpstr>
      <vt:lpstr>Thanks!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Java? Deeplearning4j!</dc:title>
  <dc:creator>Enrique Domínguez</dc:creator>
  <cp:lastModifiedBy>Enrique Domínguez</cp:lastModifiedBy>
  <cp:revision>52</cp:revision>
  <dcterms:created xsi:type="dcterms:W3CDTF">2020-08-30T12:07:12Z</dcterms:created>
  <dcterms:modified xsi:type="dcterms:W3CDTF">2020-09-03T19:50:24Z</dcterms:modified>
</cp:coreProperties>
</file>